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9" r:id="rId4"/>
    <p:sldId id="260" r:id="rId5"/>
    <p:sldId id="261" r:id="rId6"/>
    <p:sldId id="267" r:id="rId7"/>
    <p:sldId id="263" r:id="rId8"/>
    <p:sldId id="264" r:id="rId9"/>
    <p:sldId id="265" r:id="rId10"/>
    <p:sldId id="266" r:id="rId11"/>
  </p:sldIdLst>
  <p:sldSz cx="14630400" cy="8229600"/>
  <p:notesSz cx="8229600" cy="14630400"/>
  <p:embeddedFontLst>
    <p:embeddedFont>
      <p:font typeface="Arial Black" panose="020B0A04020102020204" pitchFamily="34" charset="0"/>
      <p:bold r:id="rId13"/>
    </p:embeddedFont>
    <p:embeddedFont>
      <p:font typeface="Nunito Semi Bold" panose="020B0604020202020204" charset="0"/>
      <p:regular r:id="rId14"/>
    </p:embeddedFont>
    <p:embeddedFont>
      <p:font typeface="PT Sans" panose="020B0503020203020204" pitchFamily="34" charset="0"/>
      <p:regular r:id="rId15"/>
    </p:embeddedFont>
    <p:embeddedFont>
      <p:font typeface="PT Sans Bold" panose="020B0703020203020204" charset="0"/>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1" d="100"/>
          <a:sy n="41" d="100"/>
        </p:scale>
        <p:origin x="64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956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06277" y="0"/>
            <a:ext cx="6324123" cy="8229600"/>
          </a:xfrm>
          <a:prstGeom prst="rect">
            <a:avLst/>
          </a:prstGeom>
        </p:spPr>
      </p:pic>
      <p:sp>
        <p:nvSpPr>
          <p:cNvPr id="3" name="Text 0"/>
          <p:cNvSpPr/>
          <p:nvPr/>
        </p:nvSpPr>
        <p:spPr>
          <a:xfrm>
            <a:off x="837724" y="2312670"/>
            <a:ext cx="7468553" cy="1408033"/>
          </a:xfrm>
          <a:prstGeom prst="rect">
            <a:avLst/>
          </a:prstGeom>
          <a:noFill/>
          <a:ln/>
        </p:spPr>
        <p:txBody>
          <a:bodyPr wrap="square" lIns="0" tIns="0" rIns="0" bIns="0" rtlCol="0" anchor="t"/>
          <a:lstStyle/>
          <a:p>
            <a:pPr marL="0" indent="0" algn="l">
              <a:lnSpc>
                <a:spcPts val="5500"/>
              </a:lnSpc>
              <a:buNone/>
            </a:pPr>
            <a:r>
              <a:rPr lang="en-US" sz="5400" dirty="0">
                <a:solidFill>
                  <a:srgbClr val="FFFFFF"/>
                </a:solidFill>
                <a:latin typeface="Times New Roman" panose="02020603050405020304" pitchFamily="18" charset="0"/>
                <a:ea typeface="Nunito Semi Bold" pitchFamily="34" charset="-122"/>
                <a:cs typeface="Times New Roman" panose="02020603050405020304" pitchFamily="18" charset="0"/>
              </a:rPr>
              <a:t>Data Science &amp; Analytics Capstone Project</a:t>
            </a:r>
            <a:endParaRPr lang="en-US" sz="5400" dirty="0">
              <a:latin typeface="Times New Roman" panose="02020603050405020304" pitchFamily="18" charset="0"/>
              <a:cs typeface="Times New Roman" panose="02020603050405020304" pitchFamily="18" charset="0"/>
            </a:endParaRPr>
          </a:p>
        </p:txBody>
      </p:sp>
      <p:sp>
        <p:nvSpPr>
          <p:cNvPr id="4" name="Text 1"/>
          <p:cNvSpPr/>
          <p:nvPr/>
        </p:nvSpPr>
        <p:spPr>
          <a:xfrm>
            <a:off x="837724" y="4079677"/>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Presented by Group 11, this analysis delves into the core dynamics of a superstore's business operations, leveraging data-driven insights to uncover key areas for strategic improvement and growth.</a:t>
            </a:r>
            <a:endParaRPr lang="en-US" sz="1850" dirty="0"/>
          </a:p>
        </p:txBody>
      </p:sp>
      <p:sp>
        <p:nvSpPr>
          <p:cNvPr id="5" name="Shape 2"/>
          <p:cNvSpPr/>
          <p:nvPr/>
        </p:nvSpPr>
        <p:spPr>
          <a:xfrm>
            <a:off x="837724" y="5515808"/>
            <a:ext cx="382905" cy="382905"/>
          </a:xfrm>
          <a:prstGeom prst="roundRect">
            <a:avLst>
              <a:gd name="adj" fmla="val 23878209"/>
            </a:avLst>
          </a:prstGeom>
          <a:solidFill>
            <a:srgbClr val="6BA095"/>
          </a:solidFill>
          <a:ln w="7620">
            <a:solidFill>
              <a:srgbClr val="38383C"/>
            </a:solidFill>
            <a:prstDash val="solid"/>
          </a:ln>
        </p:spPr>
      </p:sp>
      <p:sp>
        <p:nvSpPr>
          <p:cNvPr id="6" name="Text 3"/>
          <p:cNvSpPr/>
          <p:nvPr/>
        </p:nvSpPr>
        <p:spPr>
          <a:xfrm>
            <a:off x="989052" y="5658445"/>
            <a:ext cx="80248" cy="97512"/>
          </a:xfrm>
          <a:prstGeom prst="rect">
            <a:avLst/>
          </a:prstGeom>
          <a:noFill/>
          <a:ln/>
        </p:spPr>
        <p:txBody>
          <a:bodyPr wrap="none" lIns="0" tIns="0" rIns="0" bIns="0" rtlCol="0" anchor="t"/>
          <a:lstStyle/>
          <a:p>
            <a:pPr marL="0" indent="0" algn="ctr">
              <a:lnSpc>
                <a:spcPts val="750"/>
              </a:lnSpc>
              <a:buNone/>
            </a:pPr>
            <a:r>
              <a:rPr lang="en-US" sz="750" dirty="0">
                <a:solidFill>
                  <a:srgbClr val="38383C"/>
                </a:solidFill>
                <a:latin typeface="PT Sans Medium" pitchFamily="34" charset="0"/>
                <a:ea typeface="PT Sans Medium" pitchFamily="34" charset="-122"/>
                <a:cs typeface="PT Sans Medium" pitchFamily="34" charset="-120"/>
              </a:rPr>
              <a:t>sI</a:t>
            </a:r>
            <a:endParaRPr lang="en-US" sz="750" dirty="0"/>
          </a:p>
        </p:txBody>
      </p:sp>
      <p:sp>
        <p:nvSpPr>
          <p:cNvPr id="7" name="Text 4"/>
          <p:cNvSpPr/>
          <p:nvPr/>
        </p:nvSpPr>
        <p:spPr>
          <a:xfrm>
            <a:off x="1340287" y="5497949"/>
            <a:ext cx="2124789" cy="418862"/>
          </a:xfrm>
          <a:prstGeom prst="rect">
            <a:avLst/>
          </a:prstGeom>
          <a:noFill/>
          <a:ln/>
        </p:spPr>
        <p:txBody>
          <a:bodyPr wrap="none" lIns="0" tIns="0" rIns="0" bIns="0" rtlCol="0" anchor="t"/>
          <a:lstStyle/>
          <a:p>
            <a:pPr marL="0" indent="0" algn="l">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sulayk Iddrisu</a:t>
            </a:r>
            <a:endParaRPr lang="en-US" sz="2350" dirty="0"/>
          </a:p>
        </p:txBody>
      </p:sp>
      <p:pic>
        <p:nvPicPr>
          <p:cNvPr id="9" name="Picture 8">
            <a:extLst>
              <a:ext uri="{FF2B5EF4-FFF2-40B4-BE49-F238E27FC236}">
                <a16:creationId xmlns:a16="http://schemas.microsoft.com/office/drawing/2014/main" id="{EF72BC48-E251-38BE-B63B-976F5922B0D2}"/>
              </a:ext>
            </a:extLst>
          </p:cNvPr>
          <p:cNvPicPr>
            <a:picLocks noChangeAspect="1"/>
          </p:cNvPicPr>
          <p:nvPr/>
        </p:nvPicPr>
        <p:blipFill>
          <a:blip r:embed="rId4"/>
          <a:stretch>
            <a:fillRect/>
          </a:stretch>
        </p:blipFill>
        <p:spPr>
          <a:xfrm>
            <a:off x="717083" y="5321384"/>
            <a:ext cx="3019846" cy="1149072"/>
          </a:xfrm>
          <a:prstGeom prst="rect">
            <a:avLst/>
          </a:prstGeom>
        </p:spPr>
      </p:pic>
      <p:sp>
        <p:nvSpPr>
          <p:cNvPr id="8" name="TextBox 7">
            <a:extLst>
              <a:ext uri="{FF2B5EF4-FFF2-40B4-BE49-F238E27FC236}">
                <a16:creationId xmlns:a16="http://schemas.microsoft.com/office/drawing/2014/main" id="{86BCB3CF-BB8A-333C-FAA0-F076629016F0}"/>
              </a:ext>
            </a:extLst>
          </p:cNvPr>
          <p:cNvSpPr txBox="1"/>
          <p:nvPr/>
        </p:nvSpPr>
        <p:spPr>
          <a:xfrm>
            <a:off x="837724" y="6784258"/>
            <a:ext cx="3019846"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MARCH COHORT</a:t>
            </a:r>
          </a:p>
        </p:txBody>
      </p:sp>
      <p:sp>
        <p:nvSpPr>
          <p:cNvPr id="10" name="TextBox 9">
            <a:extLst>
              <a:ext uri="{FF2B5EF4-FFF2-40B4-BE49-F238E27FC236}">
                <a16:creationId xmlns:a16="http://schemas.microsoft.com/office/drawing/2014/main" id="{74E6ABB6-3DC0-A06A-DD8E-EE90C9B3EA96}"/>
              </a:ext>
            </a:extLst>
          </p:cNvPr>
          <p:cNvSpPr txBox="1"/>
          <p:nvPr/>
        </p:nvSpPr>
        <p:spPr>
          <a:xfrm>
            <a:off x="5427406" y="7494670"/>
            <a:ext cx="2433484"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19th July, 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DFF1D2-FE95-D739-5B10-B87C8F079104}"/>
              </a:ext>
            </a:extLst>
          </p:cNvPr>
          <p:cNvSpPr txBox="1"/>
          <p:nvPr/>
        </p:nvSpPr>
        <p:spPr>
          <a:xfrm>
            <a:off x="2875935" y="943897"/>
            <a:ext cx="8878529" cy="3785652"/>
          </a:xfrm>
          <a:prstGeom prst="rect">
            <a:avLst/>
          </a:prstGeom>
          <a:noFill/>
        </p:spPr>
        <p:txBody>
          <a:bodyPr wrap="square" rtlCol="0">
            <a:spAutoFit/>
          </a:bodyPr>
          <a:lstStyle/>
          <a:p>
            <a:pPr algn="ctr"/>
            <a:r>
              <a:rPr lang="en-US" sz="8000" b="1" dirty="0">
                <a:solidFill>
                  <a:schemeClr val="bg1">
                    <a:lumMod val="95000"/>
                  </a:schemeClr>
                </a:solidFill>
                <a:latin typeface="Times New Roman" panose="02020603050405020304" pitchFamily="18" charset="0"/>
                <a:cs typeface="Times New Roman" panose="02020603050405020304" pitchFamily="18" charset="0"/>
              </a:rPr>
              <a:t>THANK YOU FOR YOUR ATTENTION!</a:t>
            </a:r>
          </a:p>
        </p:txBody>
      </p:sp>
      <p:sp>
        <p:nvSpPr>
          <p:cNvPr id="3" name="TextBox 2">
            <a:extLst>
              <a:ext uri="{FF2B5EF4-FFF2-40B4-BE49-F238E27FC236}">
                <a16:creationId xmlns:a16="http://schemas.microsoft.com/office/drawing/2014/main" id="{4C487AA4-B5E4-EAE2-75E6-7166001AAA7E}"/>
              </a:ext>
            </a:extLst>
          </p:cNvPr>
          <p:cNvSpPr txBox="1"/>
          <p:nvPr/>
        </p:nvSpPr>
        <p:spPr>
          <a:xfrm>
            <a:off x="4277032" y="6014760"/>
            <a:ext cx="5619136"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THE END</a:t>
            </a:r>
          </a:p>
        </p:txBody>
      </p:sp>
      <p:pic>
        <p:nvPicPr>
          <p:cNvPr id="4" name="Picture 3">
            <a:extLst>
              <a:ext uri="{FF2B5EF4-FFF2-40B4-BE49-F238E27FC236}">
                <a16:creationId xmlns:a16="http://schemas.microsoft.com/office/drawing/2014/main" id="{F96B04B8-C3F2-A526-3655-88096F678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0554" y="6842451"/>
            <a:ext cx="3019846" cy="1387149"/>
          </a:xfrm>
          <a:prstGeom prst="rect">
            <a:avLst/>
          </a:prstGeom>
        </p:spPr>
      </p:pic>
    </p:spTree>
    <p:extLst>
      <p:ext uri="{BB962C8B-B14F-4D97-AF65-F5344CB8AC3E}">
        <p14:creationId xmlns:p14="http://schemas.microsoft.com/office/powerpoint/2010/main" val="3704873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805852" y="199837"/>
            <a:ext cx="9018696" cy="406718"/>
          </a:xfrm>
          <a:prstGeom prst="rect">
            <a:avLst/>
          </a:prstGeom>
          <a:noFill/>
          <a:ln/>
        </p:spPr>
        <p:txBody>
          <a:bodyPr wrap="none" lIns="0" tIns="0" rIns="0" bIns="0" rtlCol="0" anchor="t"/>
          <a:lstStyle/>
          <a:p>
            <a:pPr marL="0" indent="0" algn="ctr">
              <a:lnSpc>
                <a:spcPts val="3200"/>
              </a:lnSpc>
              <a:buNone/>
            </a:pPr>
            <a:r>
              <a:rPr lang="en-US" sz="4400" dirty="0">
                <a:solidFill>
                  <a:srgbClr val="FFFFFF"/>
                </a:solidFill>
                <a:latin typeface="Times New Roman" panose="02020603050405020304" pitchFamily="18" charset="0"/>
                <a:ea typeface="Nunito Semi Bold" pitchFamily="34" charset="-122"/>
                <a:cs typeface="Times New Roman" panose="02020603050405020304" pitchFamily="18" charset="0"/>
              </a:rPr>
              <a:t>Presentation Outline</a:t>
            </a:r>
            <a:endParaRPr lang="en-US" sz="4400" dirty="0">
              <a:latin typeface="Times New Roman" panose="02020603050405020304" pitchFamily="18" charset="0"/>
              <a:cs typeface="Times New Roman" panose="02020603050405020304" pitchFamily="18" charset="0"/>
            </a:endParaRPr>
          </a:p>
        </p:txBody>
      </p:sp>
      <p:sp>
        <p:nvSpPr>
          <p:cNvPr id="3" name="Shape 1"/>
          <p:cNvSpPr/>
          <p:nvPr/>
        </p:nvSpPr>
        <p:spPr>
          <a:xfrm>
            <a:off x="744736" y="1268373"/>
            <a:ext cx="311110" cy="311110"/>
          </a:xfrm>
          <a:prstGeom prst="roundRect">
            <a:avLst>
              <a:gd name="adj" fmla="val 66685"/>
            </a:avLst>
          </a:prstGeom>
          <a:solidFill>
            <a:srgbClr val="00002E"/>
          </a:solidFill>
          <a:ln w="15240">
            <a:solidFill>
              <a:srgbClr val="F2B42D"/>
            </a:solidFill>
            <a:prstDash val="solid"/>
          </a:ln>
        </p:spPr>
      </p:sp>
      <p:sp>
        <p:nvSpPr>
          <p:cNvPr id="4" name="Text 2"/>
          <p:cNvSpPr/>
          <p:nvPr/>
        </p:nvSpPr>
        <p:spPr>
          <a:xfrm>
            <a:off x="802660" y="1301889"/>
            <a:ext cx="195143" cy="243959"/>
          </a:xfrm>
          <a:prstGeom prst="rect">
            <a:avLst/>
          </a:prstGeom>
          <a:noFill/>
          <a:ln/>
        </p:spPr>
        <p:txBody>
          <a:bodyPr wrap="none" lIns="0" tIns="0" rIns="0" bIns="0" rtlCol="0" anchor="t"/>
          <a:lstStyle/>
          <a:p>
            <a:pPr marL="0" indent="0" algn="ctr">
              <a:lnSpc>
                <a:spcPts val="1500"/>
              </a:lnSpc>
              <a:buNone/>
            </a:pPr>
            <a:r>
              <a:rPr lang="en-US" sz="1500" dirty="0">
                <a:solidFill>
                  <a:srgbClr val="FFFFFF"/>
                </a:solidFill>
                <a:latin typeface="Nunito Semi Bold" pitchFamily="34" charset="0"/>
                <a:ea typeface="Nunito Semi Bold" pitchFamily="34" charset="-122"/>
                <a:cs typeface="Nunito Semi Bold" pitchFamily="34" charset="-120"/>
              </a:rPr>
              <a:t>1</a:t>
            </a:r>
            <a:endParaRPr lang="en-US" sz="1500" dirty="0"/>
          </a:p>
        </p:txBody>
      </p:sp>
      <p:sp>
        <p:nvSpPr>
          <p:cNvPr id="5" name="Text 3"/>
          <p:cNvSpPr/>
          <p:nvPr/>
        </p:nvSpPr>
        <p:spPr>
          <a:xfrm>
            <a:off x="1194078" y="1315879"/>
            <a:ext cx="1627108" cy="203359"/>
          </a:xfrm>
          <a:prstGeom prst="rect">
            <a:avLst/>
          </a:prstGeom>
          <a:noFill/>
          <a:ln/>
        </p:spPr>
        <p:txBody>
          <a:bodyPr wrap="none" lIns="0" tIns="0" rIns="0" bIns="0" rtlCol="0" anchor="t"/>
          <a:lstStyle/>
          <a:p>
            <a:pPr marL="0" indent="0" algn="l">
              <a:lnSpc>
                <a:spcPts val="1600"/>
              </a:lnSpc>
              <a:buNone/>
            </a:pPr>
            <a:r>
              <a:rPr lang="en-US" sz="1400" dirty="0">
                <a:solidFill>
                  <a:srgbClr val="FFFFFF"/>
                </a:solidFill>
                <a:latin typeface="Nunito Semi Bold" pitchFamily="34" charset="0"/>
                <a:ea typeface="Nunito Semi Bold" pitchFamily="34" charset="-122"/>
                <a:cs typeface="Nunito Semi Bold" pitchFamily="34" charset="-120"/>
              </a:rPr>
              <a:t>Group Members</a:t>
            </a:r>
            <a:endParaRPr lang="en-US" sz="1400" dirty="0"/>
          </a:p>
        </p:txBody>
      </p:sp>
      <p:sp>
        <p:nvSpPr>
          <p:cNvPr id="6" name="Text 4"/>
          <p:cNvSpPr/>
          <p:nvPr/>
        </p:nvSpPr>
        <p:spPr>
          <a:xfrm>
            <a:off x="1194078" y="1602105"/>
            <a:ext cx="12691586" cy="221337"/>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PT Sans" pitchFamily="34" charset="0"/>
                <a:ea typeface="PT Sans" pitchFamily="34" charset="-122"/>
                <a:cs typeface="PT Sans" pitchFamily="34" charset="-120"/>
              </a:rPr>
              <a:t>Introducing the team behind the analysis.</a:t>
            </a:r>
            <a:endParaRPr lang="en-US" sz="1050" dirty="0"/>
          </a:p>
        </p:txBody>
      </p:sp>
      <p:sp>
        <p:nvSpPr>
          <p:cNvPr id="7" name="Shape 5"/>
          <p:cNvSpPr/>
          <p:nvPr/>
        </p:nvSpPr>
        <p:spPr>
          <a:xfrm>
            <a:off x="744736" y="2100024"/>
            <a:ext cx="311110" cy="311110"/>
          </a:xfrm>
          <a:prstGeom prst="roundRect">
            <a:avLst>
              <a:gd name="adj" fmla="val 66685"/>
            </a:avLst>
          </a:prstGeom>
          <a:solidFill>
            <a:srgbClr val="00002E"/>
          </a:solidFill>
          <a:ln w="15240">
            <a:solidFill>
              <a:srgbClr val="D7425E"/>
            </a:solidFill>
            <a:prstDash val="solid"/>
          </a:ln>
        </p:spPr>
      </p:sp>
      <p:sp>
        <p:nvSpPr>
          <p:cNvPr id="8" name="Text 6"/>
          <p:cNvSpPr/>
          <p:nvPr/>
        </p:nvSpPr>
        <p:spPr>
          <a:xfrm>
            <a:off x="802660" y="2133540"/>
            <a:ext cx="195143" cy="243959"/>
          </a:xfrm>
          <a:prstGeom prst="rect">
            <a:avLst/>
          </a:prstGeom>
          <a:noFill/>
          <a:ln/>
        </p:spPr>
        <p:txBody>
          <a:bodyPr wrap="none" lIns="0" tIns="0" rIns="0" bIns="0" rtlCol="0" anchor="t"/>
          <a:lstStyle/>
          <a:p>
            <a:pPr marL="0" indent="0" algn="ctr">
              <a:lnSpc>
                <a:spcPts val="1500"/>
              </a:lnSpc>
              <a:buNone/>
            </a:pPr>
            <a:r>
              <a:rPr lang="en-US" sz="1500" dirty="0">
                <a:solidFill>
                  <a:srgbClr val="FFFFFF"/>
                </a:solidFill>
                <a:latin typeface="Nunito Semi Bold" pitchFamily="34" charset="0"/>
                <a:ea typeface="Nunito Semi Bold" pitchFamily="34" charset="-122"/>
                <a:cs typeface="Nunito Semi Bold" pitchFamily="34" charset="-120"/>
              </a:rPr>
              <a:t>2</a:t>
            </a:r>
            <a:endParaRPr lang="en-US" sz="1500" dirty="0"/>
          </a:p>
        </p:txBody>
      </p:sp>
      <p:sp>
        <p:nvSpPr>
          <p:cNvPr id="9" name="Text 7"/>
          <p:cNvSpPr/>
          <p:nvPr/>
        </p:nvSpPr>
        <p:spPr>
          <a:xfrm>
            <a:off x="1194078" y="2147530"/>
            <a:ext cx="1627108" cy="203359"/>
          </a:xfrm>
          <a:prstGeom prst="rect">
            <a:avLst/>
          </a:prstGeom>
          <a:noFill/>
          <a:ln/>
        </p:spPr>
        <p:txBody>
          <a:bodyPr wrap="none" lIns="0" tIns="0" rIns="0" bIns="0" rtlCol="0" anchor="t"/>
          <a:lstStyle/>
          <a:p>
            <a:pPr marL="0" indent="0" algn="l">
              <a:lnSpc>
                <a:spcPts val="1600"/>
              </a:lnSpc>
              <a:buNone/>
            </a:pPr>
            <a:r>
              <a:rPr lang="en-US" sz="1400" dirty="0">
                <a:solidFill>
                  <a:srgbClr val="FFFFFF"/>
                </a:solidFill>
                <a:latin typeface="Nunito Semi Bold" pitchFamily="34" charset="0"/>
                <a:ea typeface="Nunito Semi Bold" pitchFamily="34" charset="-122"/>
                <a:cs typeface="Nunito Semi Bold" pitchFamily="34" charset="-120"/>
              </a:rPr>
              <a:t>Problem Statement</a:t>
            </a:r>
            <a:endParaRPr lang="en-US" sz="1400" dirty="0"/>
          </a:p>
        </p:txBody>
      </p:sp>
      <p:sp>
        <p:nvSpPr>
          <p:cNvPr id="10" name="Text 8"/>
          <p:cNvSpPr/>
          <p:nvPr/>
        </p:nvSpPr>
        <p:spPr>
          <a:xfrm>
            <a:off x="1194078" y="2433757"/>
            <a:ext cx="12691586" cy="221337"/>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PT Sans" pitchFamily="34" charset="0"/>
                <a:ea typeface="PT Sans" pitchFamily="34" charset="-122"/>
                <a:cs typeface="PT Sans" pitchFamily="34" charset="-120"/>
              </a:rPr>
              <a:t>Defining the core challenges faced by the superstore.</a:t>
            </a:r>
            <a:endParaRPr lang="en-US" sz="1050" dirty="0"/>
          </a:p>
        </p:txBody>
      </p:sp>
      <p:sp>
        <p:nvSpPr>
          <p:cNvPr id="11" name="Shape 9"/>
          <p:cNvSpPr/>
          <p:nvPr/>
        </p:nvSpPr>
        <p:spPr>
          <a:xfrm>
            <a:off x="744736" y="2931676"/>
            <a:ext cx="311110" cy="311110"/>
          </a:xfrm>
          <a:prstGeom prst="roundRect">
            <a:avLst>
              <a:gd name="adj" fmla="val 66685"/>
            </a:avLst>
          </a:prstGeom>
          <a:solidFill>
            <a:srgbClr val="00002E"/>
          </a:solidFill>
          <a:ln w="15240">
            <a:solidFill>
              <a:srgbClr val="DD785E"/>
            </a:solidFill>
            <a:prstDash val="solid"/>
          </a:ln>
        </p:spPr>
      </p:sp>
      <p:sp>
        <p:nvSpPr>
          <p:cNvPr id="12" name="Text 10"/>
          <p:cNvSpPr/>
          <p:nvPr/>
        </p:nvSpPr>
        <p:spPr>
          <a:xfrm>
            <a:off x="802660" y="2965192"/>
            <a:ext cx="195143" cy="243959"/>
          </a:xfrm>
          <a:prstGeom prst="rect">
            <a:avLst/>
          </a:prstGeom>
          <a:noFill/>
          <a:ln/>
        </p:spPr>
        <p:txBody>
          <a:bodyPr wrap="none" lIns="0" tIns="0" rIns="0" bIns="0" rtlCol="0" anchor="t"/>
          <a:lstStyle/>
          <a:p>
            <a:pPr marL="0" indent="0" algn="ctr">
              <a:lnSpc>
                <a:spcPts val="1500"/>
              </a:lnSpc>
              <a:buNone/>
            </a:pPr>
            <a:r>
              <a:rPr lang="en-US" sz="1500" dirty="0">
                <a:solidFill>
                  <a:srgbClr val="FFFFFF"/>
                </a:solidFill>
                <a:latin typeface="Nunito Semi Bold" pitchFamily="34" charset="0"/>
                <a:ea typeface="Nunito Semi Bold" pitchFamily="34" charset="-122"/>
                <a:cs typeface="Nunito Semi Bold" pitchFamily="34" charset="-120"/>
              </a:rPr>
              <a:t>3</a:t>
            </a:r>
            <a:endParaRPr lang="en-US" sz="1500" dirty="0"/>
          </a:p>
        </p:txBody>
      </p:sp>
      <p:sp>
        <p:nvSpPr>
          <p:cNvPr id="13" name="Text 11"/>
          <p:cNvSpPr/>
          <p:nvPr/>
        </p:nvSpPr>
        <p:spPr>
          <a:xfrm>
            <a:off x="1194078" y="2979182"/>
            <a:ext cx="1627108" cy="203359"/>
          </a:xfrm>
          <a:prstGeom prst="rect">
            <a:avLst/>
          </a:prstGeom>
          <a:noFill/>
          <a:ln/>
        </p:spPr>
        <p:txBody>
          <a:bodyPr wrap="none" lIns="0" tIns="0" rIns="0" bIns="0" rtlCol="0" anchor="t"/>
          <a:lstStyle/>
          <a:p>
            <a:pPr marL="0" indent="0" algn="l">
              <a:lnSpc>
                <a:spcPts val="1600"/>
              </a:lnSpc>
              <a:buNone/>
            </a:pPr>
            <a:r>
              <a:rPr lang="en-US" sz="1400" dirty="0">
                <a:solidFill>
                  <a:srgbClr val="FFFFFF"/>
                </a:solidFill>
                <a:latin typeface="Nunito Semi Bold" pitchFamily="34" charset="0"/>
                <a:ea typeface="Nunito Semi Bold" pitchFamily="34" charset="-122"/>
                <a:cs typeface="Nunito Semi Bold" pitchFamily="34" charset="-120"/>
              </a:rPr>
              <a:t>Objectives</a:t>
            </a:r>
            <a:endParaRPr lang="en-US" sz="1400" dirty="0"/>
          </a:p>
        </p:txBody>
      </p:sp>
      <p:sp>
        <p:nvSpPr>
          <p:cNvPr id="14" name="Text 12"/>
          <p:cNvSpPr/>
          <p:nvPr/>
        </p:nvSpPr>
        <p:spPr>
          <a:xfrm>
            <a:off x="1194078" y="3265408"/>
            <a:ext cx="12691586" cy="221337"/>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PT Sans" pitchFamily="34" charset="0"/>
                <a:ea typeface="PT Sans" pitchFamily="34" charset="-122"/>
                <a:cs typeface="PT Sans" pitchFamily="34" charset="-120"/>
              </a:rPr>
              <a:t>Outlining the specific goals of our data analysis.</a:t>
            </a:r>
            <a:endParaRPr lang="en-US" sz="1050" dirty="0"/>
          </a:p>
        </p:txBody>
      </p:sp>
      <p:sp>
        <p:nvSpPr>
          <p:cNvPr id="15" name="Shape 13"/>
          <p:cNvSpPr/>
          <p:nvPr/>
        </p:nvSpPr>
        <p:spPr>
          <a:xfrm>
            <a:off x="744736" y="3763328"/>
            <a:ext cx="311110" cy="311110"/>
          </a:xfrm>
          <a:prstGeom prst="roundRect">
            <a:avLst>
              <a:gd name="adj" fmla="val 66685"/>
            </a:avLst>
          </a:prstGeom>
          <a:solidFill>
            <a:srgbClr val="00002E"/>
          </a:solidFill>
          <a:ln w="15240">
            <a:solidFill>
              <a:srgbClr val="48A8E2"/>
            </a:solidFill>
            <a:prstDash val="solid"/>
          </a:ln>
        </p:spPr>
      </p:sp>
      <p:sp>
        <p:nvSpPr>
          <p:cNvPr id="16" name="Text 14"/>
          <p:cNvSpPr/>
          <p:nvPr/>
        </p:nvSpPr>
        <p:spPr>
          <a:xfrm>
            <a:off x="802660" y="3796844"/>
            <a:ext cx="195143" cy="243959"/>
          </a:xfrm>
          <a:prstGeom prst="rect">
            <a:avLst/>
          </a:prstGeom>
          <a:noFill/>
          <a:ln/>
        </p:spPr>
        <p:txBody>
          <a:bodyPr wrap="none" lIns="0" tIns="0" rIns="0" bIns="0" rtlCol="0" anchor="t"/>
          <a:lstStyle/>
          <a:p>
            <a:pPr marL="0" indent="0" algn="ctr">
              <a:lnSpc>
                <a:spcPts val="1500"/>
              </a:lnSpc>
              <a:buNone/>
            </a:pPr>
            <a:r>
              <a:rPr lang="en-US" sz="1500" dirty="0">
                <a:solidFill>
                  <a:srgbClr val="FFFFFF"/>
                </a:solidFill>
                <a:latin typeface="Nunito Semi Bold" pitchFamily="34" charset="0"/>
                <a:ea typeface="Nunito Semi Bold" pitchFamily="34" charset="-122"/>
                <a:cs typeface="Nunito Semi Bold" pitchFamily="34" charset="-120"/>
              </a:rPr>
              <a:t>4</a:t>
            </a:r>
            <a:endParaRPr lang="en-US" sz="1500" dirty="0"/>
          </a:p>
        </p:txBody>
      </p:sp>
      <p:sp>
        <p:nvSpPr>
          <p:cNvPr id="17" name="Text 15"/>
          <p:cNvSpPr/>
          <p:nvPr/>
        </p:nvSpPr>
        <p:spPr>
          <a:xfrm>
            <a:off x="1194078" y="3810833"/>
            <a:ext cx="1627108" cy="203359"/>
          </a:xfrm>
          <a:prstGeom prst="rect">
            <a:avLst/>
          </a:prstGeom>
          <a:noFill/>
          <a:ln/>
        </p:spPr>
        <p:txBody>
          <a:bodyPr wrap="none" lIns="0" tIns="0" rIns="0" bIns="0" rtlCol="0" anchor="t"/>
          <a:lstStyle/>
          <a:p>
            <a:pPr marL="0" indent="0" algn="l">
              <a:lnSpc>
                <a:spcPts val="1600"/>
              </a:lnSpc>
              <a:buNone/>
            </a:pPr>
            <a:r>
              <a:rPr lang="en-US" sz="1400" dirty="0">
                <a:solidFill>
                  <a:srgbClr val="FFFFFF"/>
                </a:solidFill>
                <a:latin typeface="Nunito Semi Bold" pitchFamily="34" charset="0"/>
                <a:ea typeface="Nunito Semi Bold" pitchFamily="34" charset="-122"/>
                <a:cs typeface="Nunito Semi Bold" pitchFamily="34" charset="-120"/>
              </a:rPr>
              <a:t>Methodology</a:t>
            </a:r>
            <a:endParaRPr lang="en-US" sz="1400" dirty="0"/>
          </a:p>
        </p:txBody>
      </p:sp>
      <p:sp>
        <p:nvSpPr>
          <p:cNvPr id="18" name="Text 16"/>
          <p:cNvSpPr/>
          <p:nvPr/>
        </p:nvSpPr>
        <p:spPr>
          <a:xfrm>
            <a:off x="1194078" y="4097060"/>
            <a:ext cx="12691586" cy="221337"/>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PT Sans" pitchFamily="34" charset="0"/>
                <a:ea typeface="PT Sans" pitchFamily="34" charset="-122"/>
                <a:cs typeface="PT Sans" pitchFamily="34" charset="-120"/>
              </a:rPr>
              <a:t>Detailing the tools and framework used for data processing.</a:t>
            </a:r>
            <a:endParaRPr lang="en-US" sz="1050" dirty="0"/>
          </a:p>
        </p:txBody>
      </p:sp>
      <p:sp>
        <p:nvSpPr>
          <p:cNvPr id="19" name="Shape 17"/>
          <p:cNvSpPr/>
          <p:nvPr/>
        </p:nvSpPr>
        <p:spPr>
          <a:xfrm>
            <a:off x="744736" y="4594979"/>
            <a:ext cx="311110" cy="311110"/>
          </a:xfrm>
          <a:prstGeom prst="roundRect">
            <a:avLst>
              <a:gd name="adj" fmla="val 66685"/>
            </a:avLst>
          </a:prstGeom>
          <a:solidFill>
            <a:srgbClr val="00002E"/>
          </a:solidFill>
          <a:ln w="15240">
            <a:solidFill>
              <a:srgbClr val="59ABA9"/>
            </a:solidFill>
            <a:prstDash val="solid"/>
          </a:ln>
        </p:spPr>
      </p:sp>
      <p:sp>
        <p:nvSpPr>
          <p:cNvPr id="20" name="Text 18"/>
          <p:cNvSpPr/>
          <p:nvPr/>
        </p:nvSpPr>
        <p:spPr>
          <a:xfrm>
            <a:off x="802660" y="4628495"/>
            <a:ext cx="195143" cy="243959"/>
          </a:xfrm>
          <a:prstGeom prst="rect">
            <a:avLst/>
          </a:prstGeom>
          <a:noFill/>
          <a:ln/>
        </p:spPr>
        <p:txBody>
          <a:bodyPr wrap="none" lIns="0" tIns="0" rIns="0" bIns="0" rtlCol="0" anchor="t"/>
          <a:lstStyle/>
          <a:p>
            <a:pPr marL="0" indent="0" algn="ctr">
              <a:lnSpc>
                <a:spcPts val="1500"/>
              </a:lnSpc>
              <a:buNone/>
            </a:pPr>
            <a:r>
              <a:rPr lang="en-US" sz="1500" dirty="0">
                <a:solidFill>
                  <a:srgbClr val="FFFFFF"/>
                </a:solidFill>
                <a:latin typeface="Nunito Semi Bold" pitchFamily="34" charset="0"/>
                <a:ea typeface="Nunito Semi Bold" pitchFamily="34" charset="-122"/>
                <a:cs typeface="Nunito Semi Bold" pitchFamily="34" charset="-120"/>
              </a:rPr>
              <a:t>5</a:t>
            </a:r>
            <a:endParaRPr lang="en-US" sz="1500" dirty="0"/>
          </a:p>
        </p:txBody>
      </p:sp>
      <p:sp>
        <p:nvSpPr>
          <p:cNvPr id="21" name="Text 19"/>
          <p:cNvSpPr/>
          <p:nvPr/>
        </p:nvSpPr>
        <p:spPr>
          <a:xfrm>
            <a:off x="1194078" y="4642485"/>
            <a:ext cx="1627108" cy="203359"/>
          </a:xfrm>
          <a:prstGeom prst="rect">
            <a:avLst/>
          </a:prstGeom>
          <a:noFill/>
          <a:ln/>
        </p:spPr>
        <p:txBody>
          <a:bodyPr wrap="none" lIns="0" tIns="0" rIns="0" bIns="0" rtlCol="0" anchor="t"/>
          <a:lstStyle/>
          <a:p>
            <a:pPr marL="0" indent="0" algn="l">
              <a:lnSpc>
                <a:spcPts val="1600"/>
              </a:lnSpc>
              <a:buNone/>
            </a:pPr>
            <a:r>
              <a:rPr lang="en-US" sz="1400" dirty="0">
                <a:solidFill>
                  <a:srgbClr val="FFFFFF"/>
                </a:solidFill>
                <a:latin typeface="Nunito Semi Bold" pitchFamily="34" charset="0"/>
                <a:ea typeface="Nunito Semi Bold" pitchFamily="34" charset="-122"/>
                <a:cs typeface="Nunito Semi Bold" pitchFamily="34" charset="-120"/>
              </a:rPr>
              <a:t>Sales Dashboard</a:t>
            </a:r>
            <a:endParaRPr lang="en-US" sz="1400" dirty="0"/>
          </a:p>
        </p:txBody>
      </p:sp>
      <p:sp>
        <p:nvSpPr>
          <p:cNvPr id="22" name="Text 20"/>
          <p:cNvSpPr/>
          <p:nvPr/>
        </p:nvSpPr>
        <p:spPr>
          <a:xfrm>
            <a:off x="1194078" y="4928711"/>
            <a:ext cx="12691586" cy="221337"/>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PT Sans" pitchFamily="34" charset="0"/>
                <a:ea typeface="PT Sans" pitchFamily="34" charset="-122"/>
                <a:cs typeface="PT Sans" pitchFamily="34" charset="-120"/>
              </a:rPr>
              <a:t>Showcasing the interactive visualization of sales data.</a:t>
            </a:r>
            <a:endParaRPr lang="en-US" sz="1050" dirty="0"/>
          </a:p>
        </p:txBody>
      </p:sp>
      <p:sp>
        <p:nvSpPr>
          <p:cNvPr id="23" name="Shape 21"/>
          <p:cNvSpPr/>
          <p:nvPr/>
        </p:nvSpPr>
        <p:spPr>
          <a:xfrm>
            <a:off x="744736" y="5426631"/>
            <a:ext cx="311110" cy="311110"/>
          </a:xfrm>
          <a:prstGeom prst="roundRect">
            <a:avLst>
              <a:gd name="adj" fmla="val 66685"/>
            </a:avLst>
          </a:prstGeom>
          <a:solidFill>
            <a:srgbClr val="00002E"/>
          </a:solidFill>
          <a:ln w="15240">
            <a:solidFill>
              <a:srgbClr val="F2B42D"/>
            </a:solidFill>
            <a:prstDash val="solid"/>
          </a:ln>
        </p:spPr>
      </p:sp>
      <p:sp>
        <p:nvSpPr>
          <p:cNvPr id="24" name="Text 22"/>
          <p:cNvSpPr/>
          <p:nvPr/>
        </p:nvSpPr>
        <p:spPr>
          <a:xfrm>
            <a:off x="802660" y="5460147"/>
            <a:ext cx="195143" cy="243959"/>
          </a:xfrm>
          <a:prstGeom prst="rect">
            <a:avLst/>
          </a:prstGeom>
          <a:noFill/>
          <a:ln/>
        </p:spPr>
        <p:txBody>
          <a:bodyPr wrap="none" lIns="0" tIns="0" rIns="0" bIns="0" rtlCol="0" anchor="t"/>
          <a:lstStyle/>
          <a:p>
            <a:pPr marL="0" indent="0" algn="ctr">
              <a:lnSpc>
                <a:spcPts val="1500"/>
              </a:lnSpc>
              <a:buNone/>
            </a:pPr>
            <a:r>
              <a:rPr lang="en-US" sz="1500" dirty="0">
                <a:solidFill>
                  <a:srgbClr val="FFFFFF"/>
                </a:solidFill>
                <a:latin typeface="Nunito Semi Bold" pitchFamily="34" charset="0"/>
                <a:ea typeface="Nunito Semi Bold" pitchFamily="34" charset="-122"/>
                <a:cs typeface="Nunito Semi Bold" pitchFamily="34" charset="-120"/>
              </a:rPr>
              <a:t>6</a:t>
            </a:r>
            <a:endParaRPr lang="en-US" sz="1500" dirty="0"/>
          </a:p>
        </p:txBody>
      </p:sp>
      <p:sp>
        <p:nvSpPr>
          <p:cNvPr id="25" name="Text 23"/>
          <p:cNvSpPr/>
          <p:nvPr/>
        </p:nvSpPr>
        <p:spPr>
          <a:xfrm>
            <a:off x="1194078" y="5474137"/>
            <a:ext cx="1627108" cy="203359"/>
          </a:xfrm>
          <a:prstGeom prst="rect">
            <a:avLst/>
          </a:prstGeom>
          <a:noFill/>
          <a:ln/>
        </p:spPr>
        <p:txBody>
          <a:bodyPr wrap="none" lIns="0" tIns="0" rIns="0" bIns="0" rtlCol="0" anchor="t"/>
          <a:lstStyle/>
          <a:p>
            <a:pPr marL="0" indent="0" algn="l">
              <a:lnSpc>
                <a:spcPts val="1600"/>
              </a:lnSpc>
              <a:buNone/>
            </a:pPr>
            <a:r>
              <a:rPr lang="en-US" sz="1400" dirty="0">
                <a:solidFill>
                  <a:srgbClr val="FFFFFF"/>
                </a:solidFill>
                <a:latin typeface="Nunito Semi Bold" pitchFamily="34" charset="0"/>
                <a:ea typeface="Nunito Semi Bold" pitchFamily="34" charset="-122"/>
                <a:cs typeface="Nunito Semi Bold" pitchFamily="34" charset="-120"/>
              </a:rPr>
              <a:t>Analysis</a:t>
            </a:r>
            <a:endParaRPr lang="en-US" sz="1400" dirty="0"/>
          </a:p>
        </p:txBody>
      </p:sp>
      <p:sp>
        <p:nvSpPr>
          <p:cNvPr id="26" name="Text 24"/>
          <p:cNvSpPr/>
          <p:nvPr/>
        </p:nvSpPr>
        <p:spPr>
          <a:xfrm>
            <a:off x="1194078" y="5760363"/>
            <a:ext cx="12691586" cy="221337"/>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PT Sans" pitchFamily="34" charset="0"/>
                <a:ea typeface="PT Sans" pitchFamily="34" charset="-122"/>
                <a:cs typeface="PT Sans" pitchFamily="34" charset="-120"/>
              </a:rPr>
              <a:t>Presenting the findings derived from the data.</a:t>
            </a:r>
            <a:endParaRPr lang="en-US" sz="1050" dirty="0"/>
          </a:p>
        </p:txBody>
      </p:sp>
      <p:sp>
        <p:nvSpPr>
          <p:cNvPr id="27" name="Shape 25"/>
          <p:cNvSpPr/>
          <p:nvPr/>
        </p:nvSpPr>
        <p:spPr>
          <a:xfrm>
            <a:off x="744736" y="6258282"/>
            <a:ext cx="311110" cy="311110"/>
          </a:xfrm>
          <a:prstGeom prst="roundRect">
            <a:avLst>
              <a:gd name="adj" fmla="val 66685"/>
            </a:avLst>
          </a:prstGeom>
          <a:solidFill>
            <a:srgbClr val="00002E"/>
          </a:solidFill>
          <a:ln w="15240">
            <a:solidFill>
              <a:srgbClr val="D7425E"/>
            </a:solidFill>
            <a:prstDash val="solid"/>
          </a:ln>
        </p:spPr>
      </p:sp>
      <p:sp>
        <p:nvSpPr>
          <p:cNvPr id="28" name="Text 26"/>
          <p:cNvSpPr/>
          <p:nvPr/>
        </p:nvSpPr>
        <p:spPr>
          <a:xfrm>
            <a:off x="802660" y="6291798"/>
            <a:ext cx="195143" cy="243959"/>
          </a:xfrm>
          <a:prstGeom prst="rect">
            <a:avLst/>
          </a:prstGeom>
          <a:noFill/>
          <a:ln/>
        </p:spPr>
        <p:txBody>
          <a:bodyPr wrap="none" lIns="0" tIns="0" rIns="0" bIns="0" rtlCol="0" anchor="t"/>
          <a:lstStyle/>
          <a:p>
            <a:pPr marL="0" indent="0" algn="ctr">
              <a:lnSpc>
                <a:spcPts val="1500"/>
              </a:lnSpc>
              <a:buNone/>
            </a:pPr>
            <a:r>
              <a:rPr lang="en-US" sz="1500" dirty="0">
                <a:solidFill>
                  <a:srgbClr val="FFFFFF"/>
                </a:solidFill>
                <a:latin typeface="Nunito Semi Bold" pitchFamily="34" charset="0"/>
                <a:ea typeface="Nunito Semi Bold" pitchFamily="34" charset="-122"/>
                <a:cs typeface="Nunito Semi Bold" pitchFamily="34" charset="-120"/>
              </a:rPr>
              <a:t>7</a:t>
            </a:r>
            <a:endParaRPr lang="en-US" sz="1500" dirty="0"/>
          </a:p>
        </p:txBody>
      </p:sp>
      <p:sp>
        <p:nvSpPr>
          <p:cNvPr id="29" name="Text 27"/>
          <p:cNvSpPr/>
          <p:nvPr/>
        </p:nvSpPr>
        <p:spPr>
          <a:xfrm>
            <a:off x="1194078" y="6305788"/>
            <a:ext cx="1627108" cy="203359"/>
          </a:xfrm>
          <a:prstGeom prst="rect">
            <a:avLst/>
          </a:prstGeom>
          <a:noFill/>
          <a:ln/>
        </p:spPr>
        <p:txBody>
          <a:bodyPr wrap="none" lIns="0" tIns="0" rIns="0" bIns="0" rtlCol="0" anchor="t"/>
          <a:lstStyle/>
          <a:p>
            <a:pPr marL="0" indent="0" algn="l">
              <a:lnSpc>
                <a:spcPts val="1600"/>
              </a:lnSpc>
              <a:buNone/>
            </a:pPr>
            <a:r>
              <a:rPr lang="en-US" sz="1400" dirty="0">
                <a:solidFill>
                  <a:srgbClr val="FFFFFF"/>
                </a:solidFill>
                <a:latin typeface="Nunito Semi Bold" pitchFamily="34" charset="0"/>
                <a:ea typeface="Nunito Semi Bold" pitchFamily="34" charset="-122"/>
                <a:cs typeface="Nunito Semi Bold" pitchFamily="34" charset="-120"/>
              </a:rPr>
              <a:t>Insights</a:t>
            </a:r>
            <a:endParaRPr lang="en-US" sz="1400" dirty="0"/>
          </a:p>
        </p:txBody>
      </p:sp>
      <p:sp>
        <p:nvSpPr>
          <p:cNvPr id="30" name="Text 28"/>
          <p:cNvSpPr/>
          <p:nvPr/>
        </p:nvSpPr>
        <p:spPr>
          <a:xfrm>
            <a:off x="1194078" y="6592014"/>
            <a:ext cx="12691586" cy="221337"/>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PT Sans" pitchFamily="34" charset="0"/>
                <a:ea typeface="PT Sans" pitchFamily="34" charset="-122"/>
                <a:cs typeface="PT Sans" pitchFamily="34" charset="-120"/>
              </a:rPr>
              <a:t>Translating data findings into actionable knowledge.</a:t>
            </a:r>
            <a:endParaRPr lang="en-US" sz="1050" dirty="0"/>
          </a:p>
        </p:txBody>
      </p:sp>
      <p:sp>
        <p:nvSpPr>
          <p:cNvPr id="31" name="Shape 29"/>
          <p:cNvSpPr/>
          <p:nvPr/>
        </p:nvSpPr>
        <p:spPr>
          <a:xfrm>
            <a:off x="744736" y="7089934"/>
            <a:ext cx="311110" cy="311110"/>
          </a:xfrm>
          <a:prstGeom prst="roundRect">
            <a:avLst>
              <a:gd name="adj" fmla="val 66685"/>
            </a:avLst>
          </a:prstGeom>
          <a:solidFill>
            <a:srgbClr val="00002E"/>
          </a:solidFill>
          <a:ln w="15240">
            <a:solidFill>
              <a:srgbClr val="DD785E"/>
            </a:solidFill>
            <a:prstDash val="solid"/>
          </a:ln>
        </p:spPr>
      </p:sp>
      <p:sp>
        <p:nvSpPr>
          <p:cNvPr id="32" name="Text 30"/>
          <p:cNvSpPr/>
          <p:nvPr/>
        </p:nvSpPr>
        <p:spPr>
          <a:xfrm>
            <a:off x="802660" y="7123450"/>
            <a:ext cx="195143" cy="243959"/>
          </a:xfrm>
          <a:prstGeom prst="rect">
            <a:avLst/>
          </a:prstGeom>
          <a:noFill/>
          <a:ln/>
        </p:spPr>
        <p:txBody>
          <a:bodyPr wrap="none" lIns="0" tIns="0" rIns="0" bIns="0" rtlCol="0" anchor="t"/>
          <a:lstStyle/>
          <a:p>
            <a:pPr marL="0" indent="0" algn="ctr">
              <a:lnSpc>
                <a:spcPts val="1500"/>
              </a:lnSpc>
              <a:buNone/>
            </a:pPr>
            <a:r>
              <a:rPr lang="en-US" sz="1500" dirty="0">
                <a:solidFill>
                  <a:srgbClr val="FFFFFF"/>
                </a:solidFill>
                <a:latin typeface="Nunito Semi Bold" pitchFamily="34" charset="0"/>
                <a:ea typeface="Nunito Semi Bold" pitchFamily="34" charset="-122"/>
                <a:cs typeface="Nunito Semi Bold" pitchFamily="34" charset="-120"/>
              </a:rPr>
              <a:t>8</a:t>
            </a:r>
            <a:endParaRPr lang="en-US" sz="1500" dirty="0"/>
          </a:p>
        </p:txBody>
      </p:sp>
      <p:sp>
        <p:nvSpPr>
          <p:cNvPr id="33" name="Text 31"/>
          <p:cNvSpPr/>
          <p:nvPr/>
        </p:nvSpPr>
        <p:spPr>
          <a:xfrm>
            <a:off x="1194078" y="7137440"/>
            <a:ext cx="1627108" cy="203359"/>
          </a:xfrm>
          <a:prstGeom prst="rect">
            <a:avLst/>
          </a:prstGeom>
          <a:noFill/>
          <a:ln/>
        </p:spPr>
        <p:txBody>
          <a:bodyPr wrap="none" lIns="0" tIns="0" rIns="0" bIns="0" rtlCol="0" anchor="t"/>
          <a:lstStyle/>
          <a:p>
            <a:pPr marL="0" indent="0" algn="l">
              <a:lnSpc>
                <a:spcPts val="1600"/>
              </a:lnSpc>
              <a:buNone/>
            </a:pPr>
            <a:r>
              <a:rPr lang="en-US" sz="1400" dirty="0">
                <a:solidFill>
                  <a:srgbClr val="FFFFFF"/>
                </a:solidFill>
                <a:latin typeface="Nunito Semi Bold" pitchFamily="34" charset="0"/>
                <a:ea typeface="Nunito Semi Bold" pitchFamily="34" charset="-122"/>
                <a:cs typeface="Nunito Semi Bold" pitchFamily="34" charset="-120"/>
              </a:rPr>
              <a:t>Recommendations</a:t>
            </a:r>
            <a:endParaRPr lang="en-US" sz="1400" dirty="0"/>
          </a:p>
        </p:txBody>
      </p:sp>
      <p:sp>
        <p:nvSpPr>
          <p:cNvPr id="34" name="Text 32"/>
          <p:cNvSpPr/>
          <p:nvPr/>
        </p:nvSpPr>
        <p:spPr>
          <a:xfrm>
            <a:off x="1194078" y="7423666"/>
            <a:ext cx="12691586" cy="221337"/>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PT Sans" pitchFamily="34" charset="0"/>
                <a:ea typeface="PT Sans" pitchFamily="34" charset="-122"/>
                <a:cs typeface="PT Sans" pitchFamily="34" charset="-120"/>
              </a:rPr>
              <a:t>Proposing strategic actions for business growth.</a:t>
            </a:r>
            <a:endParaRPr lang="en-US" sz="1050" dirty="0"/>
          </a:p>
        </p:txBody>
      </p:sp>
      <p:pic>
        <p:nvPicPr>
          <p:cNvPr id="36" name="Picture 35">
            <a:extLst>
              <a:ext uri="{FF2B5EF4-FFF2-40B4-BE49-F238E27FC236}">
                <a16:creationId xmlns:a16="http://schemas.microsoft.com/office/drawing/2014/main" id="{9D07F6F3-1EB6-8067-DD3C-5D7EB7F62AC3}"/>
              </a:ext>
            </a:extLst>
          </p:cNvPr>
          <p:cNvPicPr>
            <a:picLocks noChangeAspect="1"/>
          </p:cNvPicPr>
          <p:nvPr/>
        </p:nvPicPr>
        <p:blipFill>
          <a:blip r:embed="rId3"/>
          <a:stretch>
            <a:fillRect/>
          </a:stretch>
        </p:blipFill>
        <p:spPr>
          <a:xfrm>
            <a:off x="11610554" y="7428470"/>
            <a:ext cx="3019846" cy="77163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152781"/>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Times New Roman" panose="02020603050405020304" pitchFamily="18" charset="0"/>
                <a:ea typeface="Nunito Semi Bold" pitchFamily="34" charset="-122"/>
                <a:cs typeface="Times New Roman" panose="02020603050405020304" pitchFamily="18" charset="0"/>
              </a:rPr>
              <a:t>Problem Statement: Unlocking Superstore’s Performance</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837724" y="5919788"/>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A prominent superstore seeks a deeper understanding of its operational effectiveness. Our primary challenge is to identify key performance drivers across products, regions, categories, and customer segments. This analysis will inform strategic decisions on which areas to prioritize for growth and which to de-emphasize to optimize resource allocation.</a:t>
            </a:r>
            <a:endParaRPr lang="en-US" sz="1850" dirty="0"/>
          </a:p>
        </p:txBody>
      </p:sp>
      <p:pic>
        <p:nvPicPr>
          <p:cNvPr id="5" name="Picture 4">
            <a:extLst>
              <a:ext uri="{FF2B5EF4-FFF2-40B4-BE49-F238E27FC236}">
                <a16:creationId xmlns:a16="http://schemas.microsoft.com/office/drawing/2014/main" id="{CF1AA51F-8F8E-90A2-6B5E-BCC6CF4387E6}"/>
              </a:ext>
            </a:extLst>
          </p:cNvPr>
          <p:cNvPicPr>
            <a:picLocks noChangeAspect="1"/>
          </p:cNvPicPr>
          <p:nvPr/>
        </p:nvPicPr>
        <p:blipFill>
          <a:blip r:embed="rId4"/>
          <a:stretch>
            <a:fillRect/>
          </a:stretch>
        </p:blipFill>
        <p:spPr>
          <a:xfrm>
            <a:off x="11610554" y="7428470"/>
            <a:ext cx="3019846" cy="77163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64012"/>
            <a:ext cx="7468553" cy="1196816"/>
          </a:xfrm>
          <a:prstGeom prst="rect">
            <a:avLst/>
          </a:prstGeom>
          <a:noFill/>
          <a:ln/>
        </p:spPr>
        <p:txBody>
          <a:bodyPr wrap="square" lIns="0" tIns="0" rIns="0" bIns="0" rtlCol="0" anchor="t"/>
          <a:lstStyle/>
          <a:p>
            <a:pPr marL="0" indent="0" algn="ctr">
              <a:lnSpc>
                <a:spcPts val="4700"/>
              </a:lnSpc>
              <a:buNone/>
            </a:pPr>
            <a:r>
              <a:rPr lang="en-US" sz="3750" dirty="0">
                <a:solidFill>
                  <a:srgbClr val="FFFFFF"/>
                </a:solidFill>
                <a:latin typeface="Times New Roman" panose="02020603050405020304" pitchFamily="18" charset="0"/>
                <a:ea typeface="Nunito Semi Bold" pitchFamily="34" charset="-122"/>
                <a:cs typeface="Times New Roman" panose="02020603050405020304" pitchFamily="18" charset="0"/>
              </a:rPr>
              <a:t>Key Objectives</a:t>
            </a:r>
            <a:endParaRPr lang="en-US" sz="37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837724" y="2165985"/>
            <a:ext cx="1017270" cy="1220748"/>
          </a:xfrm>
          <a:prstGeom prst="rect">
            <a:avLst/>
          </a:prstGeom>
        </p:spPr>
      </p:pic>
      <p:sp>
        <p:nvSpPr>
          <p:cNvPr id="5" name="Text 1"/>
          <p:cNvSpPr/>
          <p:nvPr/>
        </p:nvSpPr>
        <p:spPr>
          <a:xfrm>
            <a:off x="2058353" y="2369344"/>
            <a:ext cx="2953226"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Regional Revenue Analysis</a:t>
            </a:r>
            <a:endParaRPr lang="en-US" sz="1850" dirty="0"/>
          </a:p>
        </p:txBody>
      </p:sp>
      <p:sp>
        <p:nvSpPr>
          <p:cNvPr id="6" name="Text 2"/>
          <p:cNvSpPr/>
          <p:nvPr/>
        </p:nvSpPr>
        <p:spPr>
          <a:xfrm>
            <a:off x="2058353" y="2790587"/>
            <a:ext cx="6247924"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Presenting revenue distribution across different geographic regions.</a:t>
            </a:r>
            <a:endParaRPr lang="en-US" sz="1600" dirty="0"/>
          </a:p>
        </p:txBody>
      </p:sp>
      <p:pic>
        <p:nvPicPr>
          <p:cNvPr id="7" name="Image 2" descr="preencoded.png"/>
          <p:cNvPicPr>
            <a:picLocks noChangeAspect="1"/>
          </p:cNvPicPr>
          <p:nvPr/>
        </p:nvPicPr>
        <p:blipFill>
          <a:blip r:embed="rId5"/>
          <a:stretch>
            <a:fillRect/>
          </a:stretch>
        </p:blipFill>
        <p:spPr>
          <a:xfrm>
            <a:off x="837724" y="3386733"/>
            <a:ext cx="1017270" cy="1220748"/>
          </a:xfrm>
          <a:prstGeom prst="rect">
            <a:avLst/>
          </a:prstGeom>
        </p:spPr>
      </p:pic>
      <p:sp>
        <p:nvSpPr>
          <p:cNvPr id="8" name="Text 3"/>
          <p:cNvSpPr/>
          <p:nvPr/>
        </p:nvSpPr>
        <p:spPr>
          <a:xfrm>
            <a:off x="2058353" y="3590092"/>
            <a:ext cx="2950845"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Top Category Identification</a:t>
            </a:r>
            <a:endParaRPr lang="en-US" sz="1850" dirty="0"/>
          </a:p>
        </p:txBody>
      </p:sp>
      <p:sp>
        <p:nvSpPr>
          <p:cNvPr id="9" name="Text 4"/>
          <p:cNvSpPr/>
          <p:nvPr/>
        </p:nvSpPr>
        <p:spPr>
          <a:xfrm>
            <a:off x="2058353" y="4011335"/>
            <a:ext cx="6247924"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Identifying the top 3 product categories and sub-categories.</a:t>
            </a:r>
            <a:endParaRPr lang="en-US" sz="1600" dirty="0"/>
          </a:p>
        </p:txBody>
      </p:sp>
      <p:pic>
        <p:nvPicPr>
          <p:cNvPr id="10" name="Image 3" descr="preencoded.png"/>
          <p:cNvPicPr>
            <a:picLocks noChangeAspect="1"/>
          </p:cNvPicPr>
          <p:nvPr/>
        </p:nvPicPr>
        <p:blipFill>
          <a:blip r:embed="rId6"/>
          <a:stretch>
            <a:fillRect/>
          </a:stretch>
        </p:blipFill>
        <p:spPr>
          <a:xfrm>
            <a:off x="837724" y="4607481"/>
            <a:ext cx="1017270" cy="1478994"/>
          </a:xfrm>
          <a:prstGeom prst="rect">
            <a:avLst/>
          </a:prstGeom>
        </p:spPr>
      </p:pic>
      <p:sp>
        <p:nvSpPr>
          <p:cNvPr id="11" name="Text 5"/>
          <p:cNvSpPr/>
          <p:nvPr/>
        </p:nvSpPr>
        <p:spPr>
          <a:xfrm>
            <a:off x="2058353" y="4810839"/>
            <a:ext cx="3337322"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Profit by Segment Comparison</a:t>
            </a:r>
            <a:endParaRPr lang="en-US" sz="1850" dirty="0"/>
          </a:p>
        </p:txBody>
      </p:sp>
      <p:sp>
        <p:nvSpPr>
          <p:cNvPr id="12" name="Text 6"/>
          <p:cNvSpPr/>
          <p:nvPr/>
        </p:nvSpPr>
        <p:spPr>
          <a:xfrm>
            <a:off x="2058353" y="5232083"/>
            <a:ext cx="6247924"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Comparing profit margins versus sales quantity across customer segments.</a:t>
            </a:r>
            <a:endParaRPr lang="en-US" sz="1600" dirty="0"/>
          </a:p>
        </p:txBody>
      </p:sp>
      <p:pic>
        <p:nvPicPr>
          <p:cNvPr id="13" name="Image 4" descr="preencoded.png"/>
          <p:cNvPicPr>
            <a:picLocks noChangeAspect="1"/>
          </p:cNvPicPr>
          <p:nvPr/>
        </p:nvPicPr>
        <p:blipFill>
          <a:blip r:embed="rId7"/>
          <a:stretch>
            <a:fillRect/>
          </a:stretch>
        </p:blipFill>
        <p:spPr>
          <a:xfrm>
            <a:off x="837724" y="6086475"/>
            <a:ext cx="1017270" cy="1478994"/>
          </a:xfrm>
          <a:prstGeom prst="rect">
            <a:avLst/>
          </a:prstGeom>
        </p:spPr>
      </p:pic>
      <p:sp>
        <p:nvSpPr>
          <p:cNvPr id="14" name="Text 7"/>
          <p:cNvSpPr/>
          <p:nvPr/>
        </p:nvSpPr>
        <p:spPr>
          <a:xfrm>
            <a:off x="2058353" y="6289834"/>
            <a:ext cx="2561630"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Targeted Growth Areas</a:t>
            </a:r>
            <a:endParaRPr lang="en-US" sz="1850" dirty="0"/>
          </a:p>
        </p:txBody>
      </p:sp>
      <p:sp>
        <p:nvSpPr>
          <p:cNvPr id="15" name="Text 8"/>
          <p:cNvSpPr/>
          <p:nvPr/>
        </p:nvSpPr>
        <p:spPr>
          <a:xfrm>
            <a:off x="2058353" y="6711077"/>
            <a:ext cx="6247924"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Pinpointing products, regions, categories, and segments for strategic focus or avoidance.</a:t>
            </a:r>
            <a:endParaRPr 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756291" y="296123"/>
            <a:ext cx="6309836" cy="418743"/>
          </a:xfrm>
          <a:prstGeom prst="rect">
            <a:avLst/>
          </a:prstGeom>
          <a:noFill/>
          <a:ln/>
        </p:spPr>
        <p:txBody>
          <a:bodyPr wrap="none" lIns="0" tIns="0" rIns="0" bIns="0" rtlCol="0" anchor="t"/>
          <a:lstStyle/>
          <a:p>
            <a:pPr marL="0" indent="0" algn="l">
              <a:lnSpc>
                <a:spcPts val="3250"/>
              </a:lnSpc>
              <a:buNone/>
            </a:pPr>
            <a:r>
              <a:rPr lang="en-US" sz="4800" dirty="0">
                <a:solidFill>
                  <a:srgbClr val="FFFFFF"/>
                </a:solidFill>
                <a:latin typeface="Times New Roman" panose="02020603050405020304" pitchFamily="18" charset="0"/>
                <a:ea typeface="Nunito Semi Bold" pitchFamily="34" charset="-122"/>
                <a:cs typeface="Times New Roman" panose="02020603050405020304" pitchFamily="18" charset="0"/>
              </a:rPr>
              <a:t>Methodology: Our Data-Driven Approach</a:t>
            </a:r>
            <a:endParaRPr lang="en-US" sz="4800" dirty="0">
              <a:latin typeface="Times New Roman" panose="02020603050405020304" pitchFamily="18" charset="0"/>
              <a:cs typeface="Times New Roman" panose="02020603050405020304" pitchFamily="18" charset="0"/>
            </a:endParaRPr>
          </a:p>
        </p:txBody>
      </p:sp>
      <p:sp>
        <p:nvSpPr>
          <p:cNvPr id="3" name="Text 1"/>
          <p:cNvSpPr/>
          <p:nvPr/>
        </p:nvSpPr>
        <p:spPr>
          <a:xfrm>
            <a:off x="766763" y="1377553"/>
            <a:ext cx="1675328" cy="209312"/>
          </a:xfrm>
          <a:prstGeom prst="rect">
            <a:avLst/>
          </a:prstGeom>
          <a:noFill/>
          <a:ln/>
        </p:spPr>
        <p:txBody>
          <a:bodyPr wrap="none" lIns="0" tIns="0" rIns="0" bIns="0" rtlCol="0" anchor="t"/>
          <a:lstStyle/>
          <a:p>
            <a:pPr marL="0" indent="0" algn="l">
              <a:lnSpc>
                <a:spcPts val="1600"/>
              </a:lnSpc>
              <a:buNone/>
            </a:pPr>
            <a:r>
              <a:rPr lang="en-US" dirty="0">
                <a:solidFill>
                  <a:srgbClr val="FFFFFF"/>
                </a:solidFill>
                <a:latin typeface="Nunito Semi Bold" pitchFamily="34" charset="0"/>
                <a:ea typeface="Nunito Semi Bold" pitchFamily="34" charset="-122"/>
                <a:cs typeface="Nunito Semi Bold" pitchFamily="34" charset="-120"/>
              </a:rPr>
              <a:t>Data Tools</a:t>
            </a:r>
            <a:endParaRPr lang="en-US" dirty="0"/>
          </a:p>
        </p:txBody>
      </p:sp>
      <p:sp>
        <p:nvSpPr>
          <p:cNvPr id="4" name="Text 2"/>
          <p:cNvSpPr/>
          <p:nvPr/>
        </p:nvSpPr>
        <p:spPr>
          <a:xfrm>
            <a:off x="766763" y="1729264"/>
            <a:ext cx="6374725" cy="227767"/>
          </a:xfrm>
          <a:prstGeom prst="rect">
            <a:avLst/>
          </a:prstGeom>
          <a:noFill/>
          <a:ln/>
        </p:spPr>
        <p:txBody>
          <a:bodyPr wrap="none" lIns="0" tIns="0" rIns="0" bIns="0" rtlCol="0" anchor="t"/>
          <a:lstStyle/>
          <a:p>
            <a:pPr marL="342900" indent="-342900" algn="l">
              <a:lnSpc>
                <a:spcPts val="1750"/>
              </a:lnSpc>
              <a:buSzPct val="100000"/>
              <a:buChar char="•"/>
            </a:pPr>
            <a:r>
              <a:rPr lang="en-US" sz="1400" dirty="0">
                <a:solidFill>
                  <a:srgbClr val="FFFFFF"/>
                </a:solidFill>
                <a:latin typeface="PT Sans" pitchFamily="34" charset="0"/>
                <a:ea typeface="PT Sans" pitchFamily="34" charset="-122"/>
                <a:cs typeface="PT Sans" pitchFamily="34" charset="-120"/>
              </a:rPr>
              <a:t>Microsoft Excel: For initial data handling and organization.</a:t>
            </a:r>
            <a:endParaRPr lang="en-US" sz="1400" dirty="0"/>
          </a:p>
        </p:txBody>
      </p:sp>
      <p:sp>
        <p:nvSpPr>
          <p:cNvPr id="5" name="Text 3"/>
          <p:cNvSpPr/>
          <p:nvPr/>
        </p:nvSpPr>
        <p:spPr>
          <a:xfrm>
            <a:off x="766763" y="2006798"/>
            <a:ext cx="6374725" cy="227767"/>
          </a:xfrm>
          <a:prstGeom prst="rect">
            <a:avLst/>
          </a:prstGeom>
          <a:noFill/>
          <a:ln/>
        </p:spPr>
        <p:txBody>
          <a:bodyPr wrap="none" lIns="0" tIns="0" rIns="0" bIns="0" rtlCol="0" anchor="t"/>
          <a:lstStyle/>
          <a:p>
            <a:pPr marL="342900" indent="-342900" algn="l">
              <a:lnSpc>
                <a:spcPts val="1750"/>
              </a:lnSpc>
              <a:buSzPct val="100000"/>
              <a:buChar char="•"/>
            </a:pPr>
            <a:r>
              <a:rPr lang="en-US" sz="1400" dirty="0">
                <a:solidFill>
                  <a:srgbClr val="FFFFFF"/>
                </a:solidFill>
                <a:latin typeface="PT Sans" pitchFamily="34" charset="0"/>
                <a:ea typeface="PT Sans" pitchFamily="34" charset="-122"/>
                <a:cs typeface="PT Sans" pitchFamily="34" charset="-120"/>
              </a:rPr>
              <a:t>Power BI Desktop: For advanced data modeling and visualization.</a:t>
            </a:r>
          </a:p>
          <a:p>
            <a:pPr marL="342900" indent="-342900" algn="l">
              <a:lnSpc>
                <a:spcPts val="1750"/>
              </a:lnSpc>
              <a:buSzPct val="100000"/>
              <a:buChar char="•"/>
            </a:pPr>
            <a:endParaRPr lang="en-US" sz="1400" dirty="0">
              <a:solidFill>
                <a:srgbClr val="FFFFFF"/>
              </a:solidFill>
              <a:latin typeface="PT Sans" pitchFamily="34" charset="0"/>
            </a:endParaRPr>
          </a:p>
          <a:p>
            <a:pPr marL="342900" indent="-342900" algn="l">
              <a:lnSpc>
                <a:spcPts val="1750"/>
              </a:lnSpc>
              <a:buSzPct val="100000"/>
              <a:buChar char="•"/>
            </a:pPr>
            <a:endParaRPr lang="en-US" sz="1400" dirty="0"/>
          </a:p>
          <a:p>
            <a:pPr marL="342900" indent="-342900" algn="l">
              <a:lnSpc>
                <a:spcPts val="1750"/>
              </a:lnSpc>
              <a:buSzPct val="100000"/>
              <a:buChar char="•"/>
            </a:pPr>
            <a:endParaRPr lang="en-US" sz="1400" dirty="0"/>
          </a:p>
        </p:txBody>
      </p:sp>
      <p:sp>
        <p:nvSpPr>
          <p:cNvPr id="6" name="Text 4"/>
          <p:cNvSpPr/>
          <p:nvPr/>
        </p:nvSpPr>
        <p:spPr>
          <a:xfrm>
            <a:off x="759142" y="4078605"/>
            <a:ext cx="1675328" cy="209312"/>
          </a:xfrm>
          <a:prstGeom prst="rect">
            <a:avLst/>
          </a:prstGeom>
          <a:noFill/>
          <a:ln/>
        </p:spPr>
        <p:txBody>
          <a:bodyPr wrap="none" lIns="0" tIns="0" rIns="0" bIns="0" rtlCol="0" anchor="t"/>
          <a:lstStyle/>
          <a:p>
            <a:pPr marL="0" indent="0" algn="l">
              <a:lnSpc>
                <a:spcPts val="1600"/>
              </a:lnSpc>
              <a:buNone/>
            </a:pPr>
            <a:r>
              <a:rPr lang="en-US" dirty="0">
                <a:solidFill>
                  <a:srgbClr val="FFFFFF"/>
                </a:solidFill>
                <a:latin typeface="Nunito Semi Bold" pitchFamily="34" charset="0"/>
                <a:ea typeface="Nunito Semi Bold" pitchFamily="34" charset="-122"/>
                <a:cs typeface="Nunito Semi Bold" pitchFamily="34" charset="-120"/>
              </a:rPr>
              <a:t>Data Description</a:t>
            </a:r>
            <a:endParaRPr lang="en-US" dirty="0"/>
          </a:p>
        </p:txBody>
      </p:sp>
      <p:sp>
        <p:nvSpPr>
          <p:cNvPr id="7" name="Text 5"/>
          <p:cNvSpPr/>
          <p:nvPr/>
        </p:nvSpPr>
        <p:spPr>
          <a:xfrm>
            <a:off x="766761" y="4537114"/>
            <a:ext cx="6374725" cy="227767"/>
          </a:xfrm>
          <a:prstGeom prst="rect">
            <a:avLst/>
          </a:prstGeom>
          <a:noFill/>
          <a:ln/>
        </p:spPr>
        <p:txBody>
          <a:bodyPr wrap="none" lIns="0" tIns="0" rIns="0" bIns="0" rtlCol="0" anchor="t"/>
          <a:lstStyle/>
          <a:p>
            <a:pPr marL="342900" indent="-342900" algn="l">
              <a:lnSpc>
                <a:spcPts val="1750"/>
              </a:lnSpc>
              <a:buSzPct val="100000"/>
              <a:buChar char="•"/>
            </a:pPr>
            <a:r>
              <a:rPr lang="en-US" sz="1400" dirty="0">
                <a:solidFill>
                  <a:srgbClr val="FFFFFF"/>
                </a:solidFill>
                <a:latin typeface="PT Sans" pitchFamily="34" charset="0"/>
                <a:ea typeface="PT Sans" pitchFamily="34" charset="-122"/>
                <a:cs typeface="PT Sans" pitchFamily="34" charset="-120"/>
              </a:rPr>
              <a:t>Superstore Dataset: Comprising 9994 rows of transactional data.</a:t>
            </a:r>
            <a:endParaRPr lang="en-US" sz="1400" dirty="0"/>
          </a:p>
        </p:txBody>
      </p:sp>
      <p:sp>
        <p:nvSpPr>
          <p:cNvPr id="8" name="Text 6"/>
          <p:cNvSpPr/>
          <p:nvPr/>
        </p:nvSpPr>
        <p:spPr>
          <a:xfrm>
            <a:off x="766762" y="4907280"/>
            <a:ext cx="6374725" cy="227767"/>
          </a:xfrm>
          <a:prstGeom prst="rect">
            <a:avLst/>
          </a:prstGeom>
          <a:noFill/>
          <a:ln/>
        </p:spPr>
        <p:txBody>
          <a:bodyPr wrap="none" lIns="0" tIns="0" rIns="0" bIns="0" rtlCol="0" anchor="t"/>
          <a:lstStyle/>
          <a:p>
            <a:pPr marL="342900" indent="-342900" algn="l">
              <a:lnSpc>
                <a:spcPts val="1750"/>
              </a:lnSpc>
              <a:buSzPct val="100000"/>
              <a:buChar char="•"/>
            </a:pPr>
            <a:r>
              <a:rPr lang="en-US" sz="1400" dirty="0">
                <a:solidFill>
                  <a:srgbClr val="FFFFFF"/>
                </a:solidFill>
                <a:latin typeface="PT Sans" pitchFamily="34" charset="0"/>
                <a:ea typeface="PT Sans" pitchFamily="34" charset="-122"/>
                <a:cs typeface="PT Sans" pitchFamily="34" charset="-120"/>
              </a:rPr>
              <a:t>21 Columns: Encompassing various attributes including sales, profit, </a:t>
            </a:r>
          </a:p>
          <a:p>
            <a:pPr marL="342900" indent="-342900" algn="l">
              <a:lnSpc>
                <a:spcPts val="1750"/>
              </a:lnSpc>
              <a:buSzPct val="100000"/>
              <a:buChar char="•"/>
            </a:pPr>
            <a:r>
              <a:rPr lang="en-US" sz="1400" dirty="0">
                <a:solidFill>
                  <a:srgbClr val="FFFFFF"/>
                </a:solidFill>
                <a:latin typeface="PT Sans" pitchFamily="34" charset="0"/>
                <a:ea typeface="PT Sans" pitchFamily="34" charset="-122"/>
                <a:cs typeface="PT Sans" pitchFamily="34" charset="-120"/>
              </a:rPr>
              <a:t>and product details.</a:t>
            </a:r>
            <a:endParaRPr lang="en-US" sz="1400" dirty="0"/>
          </a:p>
        </p:txBody>
      </p:sp>
      <p:sp>
        <p:nvSpPr>
          <p:cNvPr id="9" name="Text 7"/>
          <p:cNvSpPr/>
          <p:nvPr/>
        </p:nvSpPr>
        <p:spPr>
          <a:xfrm>
            <a:off x="7496532" y="1377553"/>
            <a:ext cx="1675328" cy="209312"/>
          </a:xfrm>
          <a:prstGeom prst="rect">
            <a:avLst/>
          </a:prstGeom>
          <a:noFill/>
          <a:ln/>
        </p:spPr>
        <p:txBody>
          <a:bodyPr wrap="none" lIns="0" tIns="0" rIns="0" bIns="0" rtlCol="0" anchor="t"/>
          <a:lstStyle/>
          <a:p>
            <a:pPr marL="0" indent="0" algn="l">
              <a:lnSpc>
                <a:spcPts val="1600"/>
              </a:lnSpc>
              <a:buNone/>
            </a:pPr>
            <a:r>
              <a:rPr lang="en-US" dirty="0">
                <a:solidFill>
                  <a:srgbClr val="FFFFFF"/>
                </a:solidFill>
                <a:latin typeface="Nunito Semi Bold" pitchFamily="34" charset="0"/>
                <a:ea typeface="Nunito Semi Bold" pitchFamily="34" charset="-122"/>
                <a:cs typeface="Nunito Semi Bold" pitchFamily="34" charset="-120"/>
              </a:rPr>
              <a:t>Data Framework</a:t>
            </a:r>
            <a:endParaRPr lang="en-US" dirty="0"/>
          </a:p>
        </p:txBody>
      </p:sp>
      <p:sp>
        <p:nvSpPr>
          <p:cNvPr id="10" name="Shape 8"/>
          <p:cNvSpPr/>
          <p:nvPr/>
        </p:nvSpPr>
        <p:spPr>
          <a:xfrm>
            <a:off x="7496532" y="1747004"/>
            <a:ext cx="142399" cy="864275"/>
          </a:xfrm>
          <a:prstGeom prst="roundRect">
            <a:avLst>
              <a:gd name="adj" fmla="val 150013"/>
            </a:avLst>
          </a:prstGeom>
          <a:solidFill>
            <a:srgbClr val="00002E"/>
          </a:solidFill>
          <a:ln w="15240">
            <a:solidFill>
              <a:srgbClr val="F2B42D"/>
            </a:solidFill>
            <a:prstDash val="solid"/>
          </a:ln>
        </p:spPr>
      </p:sp>
      <p:sp>
        <p:nvSpPr>
          <p:cNvPr id="11" name="Text 9"/>
          <p:cNvSpPr/>
          <p:nvPr/>
        </p:nvSpPr>
        <p:spPr>
          <a:xfrm>
            <a:off x="7781330" y="1889403"/>
            <a:ext cx="1675328" cy="209312"/>
          </a:xfrm>
          <a:prstGeom prst="rect">
            <a:avLst/>
          </a:prstGeom>
          <a:noFill/>
          <a:ln/>
        </p:spPr>
        <p:txBody>
          <a:bodyPr wrap="none" lIns="0" tIns="0" rIns="0" bIns="0" rtlCol="0" anchor="t"/>
          <a:lstStyle/>
          <a:p>
            <a:pPr marL="0" indent="0" algn="l">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Inspect Data Source</a:t>
            </a:r>
            <a:endParaRPr lang="en-US" sz="1600" dirty="0"/>
          </a:p>
        </p:txBody>
      </p:sp>
      <p:sp>
        <p:nvSpPr>
          <p:cNvPr id="12" name="Text 10"/>
          <p:cNvSpPr/>
          <p:nvPr/>
        </p:nvSpPr>
        <p:spPr>
          <a:xfrm>
            <a:off x="7781330" y="2241113"/>
            <a:ext cx="6089928" cy="227767"/>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PT Sans" pitchFamily="34" charset="0"/>
                <a:ea typeface="PT Sans" pitchFamily="34" charset="-122"/>
                <a:cs typeface="PT Sans" pitchFamily="34" charset="-120"/>
              </a:rPr>
              <a:t>Initial review of the raw .csv database.</a:t>
            </a:r>
            <a:endParaRPr lang="en-US" sz="1400" dirty="0"/>
          </a:p>
        </p:txBody>
      </p:sp>
      <p:sp>
        <p:nvSpPr>
          <p:cNvPr id="13" name="Shape 11"/>
          <p:cNvSpPr/>
          <p:nvPr/>
        </p:nvSpPr>
        <p:spPr>
          <a:xfrm>
            <a:off x="7710130" y="2718078"/>
            <a:ext cx="142399" cy="864275"/>
          </a:xfrm>
          <a:prstGeom prst="roundRect">
            <a:avLst>
              <a:gd name="adj" fmla="val 150013"/>
            </a:avLst>
          </a:prstGeom>
          <a:solidFill>
            <a:srgbClr val="00002E"/>
          </a:solidFill>
          <a:ln w="15240">
            <a:solidFill>
              <a:srgbClr val="D7425E"/>
            </a:solidFill>
            <a:prstDash val="solid"/>
          </a:ln>
        </p:spPr>
      </p:sp>
      <p:sp>
        <p:nvSpPr>
          <p:cNvPr id="14" name="Text 12"/>
          <p:cNvSpPr/>
          <p:nvPr/>
        </p:nvSpPr>
        <p:spPr>
          <a:xfrm>
            <a:off x="7994928" y="2860477"/>
            <a:ext cx="1675328" cy="209312"/>
          </a:xfrm>
          <a:prstGeom prst="rect">
            <a:avLst/>
          </a:prstGeom>
          <a:noFill/>
          <a:ln/>
        </p:spPr>
        <p:txBody>
          <a:bodyPr wrap="none" lIns="0" tIns="0" rIns="0" bIns="0" rtlCol="0" anchor="t"/>
          <a:lstStyle/>
          <a:p>
            <a:pPr marL="0" indent="0" algn="l">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Data Extraction</a:t>
            </a:r>
            <a:endParaRPr lang="en-US" sz="1600" dirty="0"/>
          </a:p>
        </p:txBody>
      </p:sp>
      <p:sp>
        <p:nvSpPr>
          <p:cNvPr id="15" name="Text 13"/>
          <p:cNvSpPr/>
          <p:nvPr/>
        </p:nvSpPr>
        <p:spPr>
          <a:xfrm>
            <a:off x="7994928" y="3212187"/>
            <a:ext cx="5876330" cy="227767"/>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PT Sans" pitchFamily="34" charset="0"/>
                <a:ea typeface="PT Sans" pitchFamily="34" charset="-122"/>
                <a:cs typeface="PT Sans" pitchFamily="34" charset="-120"/>
              </a:rPr>
              <a:t>Using Power Query Editor to pull relevant data.</a:t>
            </a:r>
            <a:endParaRPr lang="en-US" sz="1400" dirty="0"/>
          </a:p>
        </p:txBody>
      </p:sp>
      <p:sp>
        <p:nvSpPr>
          <p:cNvPr id="16" name="Shape 14"/>
          <p:cNvSpPr/>
          <p:nvPr/>
        </p:nvSpPr>
        <p:spPr>
          <a:xfrm>
            <a:off x="7923728" y="3689152"/>
            <a:ext cx="142399" cy="864275"/>
          </a:xfrm>
          <a:prstGeom prst="roundRect">
            <a:avLst>
              <a:gd name="adj" fmla="val 150013"/>
            </a:avLst>
          </a:prstGeom>
          <a:solidFill>
            <a:srgbClr val="00002E"/>
          </a:solidFill>
          <a:ln w="15240">
            <a:solidFill>
              <a:srgbClr val="DD785E"/>
            </a:solidFill>
            <a:prstDash val="solid"/>
          </a:ln>
        </p:spPr>
      </p:sp>
      <p:sp>
        <p:nvSpPr>
          <p:cNvPr id="17" name="Text 15"/>
          <p:cNvSpPr/>
          <p:nvPr/>
        </p:nvSpPr>
        <p:spPr>
          <a:xfrm>
            <a:off x="8208526" y="3831550"/>
            <a:ext cx="1675328" cy="209312"/>
          </a:xfrm>
          <a:prstGeom prst="rect">
            <a:avLst/>
          </a:prstGeom>
          <a:noFill/>
          <a:ln/>
        </p:spPr>
        <p:txBody>
          <a:bodyPr wrap="none" lIns="0" tIns="0" rIns="0" bIns="0" rtlCol="0" anchor="t"/>
          <a:lstStyle/>
          <a:p>
            <a:pPr marL="0" indent="0" algn="l">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Data Transformation</a:t>
            </a:r>
            <a:endParaRPr lang="en-US" sz="1600" dirty="0"/>
          </a:p>
        </p:txBody>
      </p:sp>
      <p:sp>
        <p:nvSpPr>
          <p:cNvPr id="18" name="Text 16"/>
          <p:cNvSpPr/>
          <p:nvPr/>
        </p:nvSpPr>
        <p:spPr>
          <a:xfrm>
            <a:off x="8208526" y="4183261"/>
            <a:ext cx="5662732" cy="227767"/>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PT Sans" pitchFamily="34" charset="0"/>
                <a:ea typeface="PT Sans" pitchFamily="34" charset="-122"/>
                <a:cs typeface="PT Sans" pitchFamily="34" charset="-120"/>
              </a:rPr>
              <a:t>Cleaning and refining data for analysis.</a:t>
            </a:r>
            <a:endParaRPr lang="en-US" sz="1400" dirty="0"/>
          </a:p>
        </p:txBody>
      </p:sp>
      <p:sp>
        <p:nvSpPr>
          <p:cNvPr id="19" name="Shape 17"/>
          <p:cNvSpPr/>
          <p:nvPr/>
        </p:nvSpPr>
        <p:spPr>
          <a:xfrm>
            <a:off x="8137327" y="4660225"/>
            <a:ext cx="142399" cy="864275"/>
          </a:xfrm>
          <a:prstGeom prst="roundRect">
            <a:avLst>
              <a:gd name="adj" fmla="val 150013"/>
            </a:avLst>
          </a:prstGeom>
          <a:solidFill>
            <a:srgbClr val="00002E"/>
          </a:solidFill>
          <a:ln w="15240">
            <a:solidFill>
              <a:srgbClr val="48A8E2"/>
            </a:solidFill>
            <a:prstDash val="solid"/>
          </a:ln>
        </p:spPr>
      </p:sp>
      <p:sp>
        <p:nvSpPr>
          <p:cNvPr id="20" name="Text 18"/>
          <p:cNvSpPr/>
          <p:nvPr/>
        </p:nvSpPr>
        <p:spPr>
          <a:xfrm>
            <a:off x="8422124" y="4802624"/>
            <a:ext cx="1675328" cy="209312"/>
          </a:xfrm>
          <a:prstGeom prst="rect">
            <a:avLst/>
          </a:prstGeom>
          <a:noFill/>
          <a:ln/>
        </p:spPr>
        <p:txBody>
          <a:bodyPr wrap="none" lIns="0" tIns="0" rIns="0" bIns="0" rtlCol="0" anchor="t"/>
          <a:lstStyle/>
          <a:p>
            <a:pPr marL="0" indent="0" algn="l">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Data Loading</a:t>
            </a:r>
            <a:endParaRPr lang="en-US" sz="1600" dirty="0"/>
          </a:p>
        </p:txBody>
      </p:sp>
      <p:sp>
        <p:nvSpPr>
          <p:cNvPr id="21" name="Text 19"/>
          <p:cNvSpPr/>
          <p:nvPr/>
        </p:nvSpPr>
        <p:spPr>
          <a:xfrm>
            <a:off x="8422124" y="5154335"/>
            <a:ext cx="5449133" cy="227767"/>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PT Sans" pitchFamily="34" charset="0"/>
                <a:ea typeface="PT Sans" pitchFamily="34" charset="-122"/>
                <a:cs typeface="PT Sans" pitchFamily="34" charset="-120"/>
              </a:rPr>
              <a:t>Importing processed data into Power BI.</a:t>
            </a:r>
            <a:endParaRPr lang="en-US" sz="1400" dirty="0"/>
          </a:p>
        </p:txBody>
      </p:sp>
      <p:sp>
        <p:nvSpPr>
          <p:cNvPr id="22" name="Shape 20"/>
          <p:cNvSpPr/>
          <p:nvPr/>
        </p:nvSpPr>
        <p:spPr>
          <a:xfrm>
            <a:off x="7923728" y="5631299"/>
            <a:ext cx="142399" cy="864275"/>
          </a:xfrm>
          <a:prstGeom prst="roundRect">
            <a:avLst>
              <a:gd name="adj" fmla="val 150013"/>
            </a:avLst>
          </a:prstGeom>
          <a:solidFill>
            <a:srgbClr val="00002E"/>
          </a:solidFill>
          <a:ln w="15240">
            <a:solidFill>
              <a:srgbClr val="59ABA9"/>
            </a:solidFill>
            <a:prstDash val="solid"/>
          </a:ln>
        </p:spPr>
      </p:sp>
      <p:sp>
        <p:nvSpPr>
          <p:cNvPr id="23" name="Text 21"/>
          <p:cNvSpPr/>
          <p:nvPr/>
        </p:nvSpPr>
        <p:spPr>
          <a:xfrm>
            <a:off x="8208526" y="5773698"/>
            <a:ext cx="1909167" cy="209312"/>
          </a:xfrm>
          <a:prstGeom prst="rect">
            <a:avLst/>
          </a:prstGeom>
          <a:noFill/>
          <a:ln/>
        </p:spPr>
        <p:txBody>
          <a:bodyPr wrap="none" lIns="0" tIns="0" rIns="0" bIns="0" rtlCol="0" anchor="t"/>
          <a:lstStyle/>
          <a:p>
            <a:pPr marL="0" indent="0" algn="l">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Data Models &amp; Measures</a:t>
            </a:r>
            <a:endParaRPr lang="en-US" sz="1600" dirty="0"/>
          </a:p>
        </p:txBody>
      </p:sp>
      <p:sp>
        <p:nvSpPr>
          <p:cNvPr id="24" name="Text 22"/>
          <p:cNvSpPr/>
          <p:nvPr/>
        </p:nvSpPr>
        <p:spPr>
          <a:xfrm>
            <a:off x="8208526" y="6125408"/>
            <a:ext cx="5662732" cy="227767"/>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PT Sans" pitchFamily="34" charset="0"/>
                <a:ea typeface="PT Sans" pitchFamily="34" charset="-122"/>
                <a:cs typeface="PT Sans" pitchFamily="34" charset="-120"/>
              </a:rPr>
              <a:t>Building relationships and calculations for robust insights.</a:t>
            </a:r>
            <a:endParaRPr lang="en-US" sz="1400" dirty="0"/>
          </a:p>
        </p:txBody>
      </p:sp>
      <p:sp>
        <p:nvSpPr>
          <p:cNvPr id="25" name="Shape 23"/>
          <p:cNvSpPr/>
          <p:nvPr/>
        </p:nvSpPr>
        <p:spPr>
          <a:xfrm>
            <a:off x="7710130" y="6602373"/>
            <a:ext cx="142399" cy="864275"/>
          </a:xfrm>
          <a:prstGeom prst="roundRect">
            <a:avLst>
              <a:gd name="adj" fmla="val 150013"/>
            </a:avLst>
          </a:prstGeom>
          <a:solidFill>
            <a:srgbClr val="00002E"/>
          </a:solidFill>
          <a:ln w="15240">
            <a:solidFill>
              <a:srgbClr val="F2B42D"/>
            </a:solidFill>
            <a:prstDash val="solid"/>
          </a:ln>
        </p:spPr>
      </p:sp>
      <p:sp>
        <p:nvSpPr>
          <p:cNvPr id="26" name="Text 24"/>
          <p:cNvSpPr/>
          <p:nvPr/>
        </p:nvSpPr>
        <p:spPr>
          <a:xfrm>
            <a:off x="7994928" y="6744772"/>
            <a:ext cx="1675328" cy="209312"/>
          </a:xfrm>
          <a:prstGeom prst="rect">
            <a:avLst/>
          </a:prstGeom>
          <a:noFill/>
          <a:ln/>
        </p:spPr>
        <p:txBody>
          <a:bodyPr wrap="none" lIns="0" tIns="0" rIns="0" bIns="0" rtlCol="0" anchor="t"/>
          <a:lstStyle/>
          <a:p>
            <a:pPr marL="0" indent="0" algn="l">
              <a:lnSpc>
                <a:spcPts val="1600"/>
              </a:lnSpc>
              <a:buNone/>
            </a:pPr>
            <a:r>
              <a:rPr lang="en-US" sz="1600" dirty="0">
                <a:solidFill>
                  <a:srgbClr val="FFFFFF"/>
                </a:solidFill>
                <a:latin typeface="Nunito Semi Bold" pitchFamily="34" charset="0"/>
                <a:ea typeface="Nunito Semi Bold" pitchFamily="34" charset="-122"/>
                <a:cs typeface="Nunito Semi Bold" pitchFamily="34" charset="-120"/>
              </a:rPr>
              <a:t>Visualization</a:t>
            </a:r>
            <a:endParaRPr lang="en-US" sz="1600" dirty="0"/>
          </a:p>
        </p:txBody>
      </p:sp>
      <p:sp>
        <p:nvSpPr>
          <p:cNvPr id="27" name="Text 25"/>
          <p:cNvSpPr/>
          <p:nvPr/>
        </p:nvSpPr>
        <p:spPr>
          <a:xfrm>
            <a:off x="7994928" y="7096482"/>
            <a:ext cx="5876330" cy="227767"/>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PT Sans" pitchFamily="34" charset="0"/>
                <a:ea typeface="PT Sans" pitchFamily="34" charset="-122"/>
                <a:cs typeface="PT Sans" pitchFamily="34" charset="-120"/>
              </a:rPr>
              <a:t>Creating interactive dashboards for clear presentation.</a:t>
            </a:r>
            <a:endParaRPr lang="en-US" sz="1400" dirty="0"/>
          </a:p>
        </p:txBody>
      </p:sp>
      <p:pic>
        <p:nvPicPr>
          <p:cNvPr id="28" name="Picture 27">
            <a:extLst>
              <a:ext uri="{FF2B5EF4-FFF2-40B4-BE49-F238E27FC236}">
                <a16:creationId xmlns:a16="http://schemas.microsoft.com/office/drawing/2014/main" id="{C454B729-CA4C-46D2-9986-6D9BEBEB48A9}"/>
              </a:ext>
            </a:extLst>
          </p:cNvPr>
          <p:cNvPicPr>
            <a:picLocks noChangeAspect="1"/>
          </p:cNvPicPr>
          <p:nvPr/>
        </p:nvPicPr>
        <p:blipFill>
          <a:blip r:embed="rId3"/>
          <a:stretch>
            <a:fillRect/>
          </a:stretch>
        </p:blipFill>
        <p:spPr>
          <a:xfrm>
            <a:off x="11610554" y="7428470"/>
            <a:ext cx="3019846" cy="77163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3FC31-E7BD-1518-F2F7-3A8F09E95BC1}"/>
              </a:ext>
            </a:extLst>
          </p:cNvPr>
          <p:cNvPicPr>
            <a:picLocks noChangeAspect="1"/>
          </p:cNvPicPr>
          <p:nvPr/>
        </p:nvPicPr>
        <p:blipFill>
          <a:blip r:embed="rId2"/>
          <a:stretch>
            <a:fillRect/>
          </a:stretch>
        </p:blipFill>
        <p:spPr>
          <a:xfrm>
            <a:off x="0" y="40797"/>
            <a:ext cx="14703651" cy="8188803"/>
          </a:xfrm>
          <a:prstGeom prst="rect">
            <a:avLst/>
          </a:prstGeom>
        </p:spPr>
      </p:pic>
    </p:spTree>
    <p:extLst>
      <p:ext uri="{BB962C8B-B14F-4D97-AF65-F5344CB8AC3E}">
        <p14:creationId xmlns:p14="http://schemas.microsoft.com/office/powerpoint/2010/main" val="3169817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742593"/>
            <a:ext cx="11131629" cy="598408"/>
          </a:xfrm>
          <a:prstGeom prst="rect">
            <a:avLst/>
          </a:prstGeom>
          <a:noFill/>
          <a:ln/>
        </p:spPr>
        <p:txBody>
          <a:bodyPr wrap="none" lIns="0" tIns="0" rIns="0" bIns="0" rtlCol="0" anchor="t"/>
          <a:lstStyle/>
          <a:p>
            <a:pPr marL="0" indent="0" algn="ctr">
              <a:lnSpc>
                <a:spcPts val="4700"/>
              </a:lnSpc>
              <a:buNone/>
            </a:pPr>
            <a:r>
              <a:rPr lang="en-US" sz="3750" dirty="0">
                <a:solidFill>
                  <a:srgbClr val="FFFFFF"/>
                </a:solidFill>
                <a:latin typeface="Times New Roman" panose="02020603050405020304" pitchFamily="18" charset="0"/>
                <a:ea typeface="Nunito Semi Bold" pitchFamily="34" charset="-122"/>
                <a:cs typeface="Times New Roman" panose="02020603050405020304" pitchFamily="18" charset="0"/>
              </a:rPr>
              <a:t>Analytical Findings</a:t>
            </a:r>
            <a:endParaRPr lang="en-US" sz="3750" dirty="0">
              <a:latin typeface="Times New Roman" panose="02020603050405020304" pitchFamily="18" charset="0"/>
              <a:cs typeface="Times New Roman" panose="02020603050405020304" pitchFamily="18" charset="0"/>
            </a:endParaRPr>
          </a:p>
        </p:txBody>
      </p:sp>
      <p:sp>
        <p:nvSpPr>
          <p:cNvPr id="3" name="Shape 1"/>
          <p:cNvSpPr/>
          <p:nvPr/>
        </p:nvSpPr>
        <p:spPr>
          <a:xfrm>
            <a:off x="837724" y="1849517"/>
            <a:ext cx="5441752" cy="254317"/>
          </a:xfrm>
          <a:prstGeom prst="roundRect">
            <a:avLst>
              <a:gd name="adj" fmla="val 120012"/>
            </a:avLst>
          </a:prstGeom>
          <a:solidFill>
            <a:srgbClr val="00002E"/>
          </a:solidFill>
          <a:ln w="22860">
            <a:solidFill>
              <a:srgbClr val="F2B42D"/>
            </a:solidFill>
            <a:prstDash val="solid"/>
          </a:ln>
        </p:spPr>
      </p:sp>
      <p:sp>
        <p:nvSpPr>
          <p:cNvPr id="4" name="Shape 2"/>
          <p:cNvSpPr/>
          <p:nvPr/>
        </p:nvSpPr>
        <p:spPr>
          <a:xfrm>
            <a:off x="837724" y="1849517"/>
            <a:ext cx="1719501" cy="254317"/>
          </a:xfrm>
          <a:prstGeom prst="roundRect">
            <a:avLst>
              <a:gd name="adj" fmla="val 120012"/>
            </a:avLst>
          </a:prstGeom>
          <a:solidFill>
            <a:srgbClr val="F2B42D"/>
          </a:solidFill>
          <a:ln/>
        </p:spPr>
      </p:sp>
      <p:sp>
        <p:nvSpPr>
          <p:cNvPr id="5" name="Text 3"/>
          <p:cNvSpPr/>
          <p:nvPr/>
        </p:nvSpPr>
        <p:spPr>
          <a:xfrm>
            <a:off x="6431994" y="1849517"/>
            <a:ext cx="756047" cy="254317"/>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Nunito Semi Bold" pitchFamily="34" charset="0"/>
                <a:ea typeface="Nunito Semi Bold" pitchFamily="34" charset="-122"/>
                <a:cs typeface="Nunito Semi Bold" pitchFamily="34" charset="-120"/>
              </a:rPr>
              <a:t>31.6%</a:t>
            </a:r>
            <a:endParaRPr lang="en-US" sz="2000" dirty="0"/>
          </a:p>
        </p:txBody>
      </p:sp>
      <p:sp>
        <p:nvSpPr>
          <p:cNvPr id="6" name="Text 4"/>
          <p:cNvSpPr/>
          <p:nvPr/>
        </p:nvSpPr>
        <p:spPr>
          <a:xfrm>
            <a:off x="837724" y="2358033"/>
            <a:ext cx="2407563"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West Region Revenue</a:t>
            </a:r>
            <a:endParaRPr lang="en-US" sz="1850" dirty="0"/>
          </a:p>
        </p:txBody>
      </p:sp>
      <p:sp>
        <p:nvSpPr>
          <p:cNvPr id="7" name="Text 5"/>
          <p:cNvSpPr/>
          <p:nvPr/>
        </p:nvSpPr>
        <p:spPr>
          <a:xfrm>
            <a:off x="837724" y="2779276"/>
            <a:ext cx="6350318"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Highest revenue at $725.46K, indicating strong market presence.</a:t>
            </a:r>
            <a:endParaRPr lang="en-US" sz="1600" dirty="0"/>
          </a:p>
        </p:txBody>
      </p:sp>
      <p:sp>
        <p:nvSpPr>
          <p:cNvPr id="8" name="Shape 6"/>
          <p:cNvSpPr/>
          <p:nvPr/>
        </p:nvSpPr>
        <p:spPr>
          <a:xfrm>
            <a:off x="7442359" y="1849517"/>
            <a:ext cx="5441752" cy="254317"/>
          </a:xfrm>
          <a:prstGeom prst="roundRect">
            <a:avLst>
              <a:gd name="adj" fmla="val 120012"/>
            </a:avLst>
          </a:prstGeom>
          <a:solidFill>
            <a:srgbClr val="00002E"/>
          </a:solidFill>
          <a:ln w="22860">
            <a:solidFill>
              <a:srgbClr val="D7425E"/>
            </a:solidFill>
            <a:prstDash val="solid"/>
          </a:ln>
        </p:spPr>
      </p:sp>
      <p:sp>
        <p:nvSpPr>
          <p:cNvPr id="9" name="Shape 7"/>
          <p:cNvSpPr/>
          <p:nvPr/>
        </p:nvSpPr>
        <p:spPr>
          <a:xfrm>
            <a:off x="7442359" y="1849517"/>
            <a:ext cx="930473" cy="254317"/>
          </a:xfrm>
          <a:prstGeom prst="roundRect">
            <a:avLst>
              <a:gd name="adj" fmla="val 120012"/>
            </a:avLst>
          </a:prstGeom>
          <a:solidFill>
            <a:srgbClr val="D7425E"/>
          </a:solidFill>
          <a:ln/>
        </p:spPr>
      </p:sp>
      <p:sp>
        <p:nvSpPr>
          <p:cNvPr id="10" name="Text 8"/>
          <p:cNvSpPr/>
          <p:nvPr/>
        </p:nvSpPr>
        <p:spPr>
          <a:xfrm>
            <a:off x="13036629" y="1849517"/>
            <a:ext cx="756047" cy="254317"/>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Nunito Semi Bold" pitchFamily="34" charset="0"/>
                <a:ea typeface="Nunito Semi Bold" pitchFamily="34" charset="-122"/>
                <a:cs typeface="Nunito Semi Bold" pitchFamily="34" charset="-120"/>
              </a:rPr>
              <a:t>17.1%</a:t>
            </a:r>
            <a:endParaRPr lang="en-US" sz="2000" dirty="0"/>
          </a:p>
        </p:txBody>
      </p:sp>
      <p:sp>
        <p:nvSpPr>
          <p:cNvPr id="11" name="Text 9"/>
          <p:cNvSpPr/>
          <p:nvPr/>
        </p:nvSpPr>
        <p:spPr>
          <a:xfrm>
            <a:off x="7442359" y="2358033"/>
            <a:ext cx="2474357"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South Region Revenue</a:t>
            </a:r>
            <a:endParaRPr lang="en-US" sz="1850" dirty="0"/>
          </a:p>
        </p:txBody>
      </p:sp>
      <p:sp>
        <p:nvSpPr>
          <p:cNvPr id="12" name="Text 10"/>
          <p:cNvSpPr/>
          <p:nvPr/>
        </p:nvSpPr>
        <p:spPr>
          <a:xfrm>
            <a:off x="7442359" y="2779276"/>
            <a:ext cx="6350318"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Lowest revenue at $391.72K, suggesting potential areas for growth initiatives.</a:t>
            </a:r>
            <a:endParaRPr lang="en-US" sz="1600" dirty="0"/>
          </a:p>
        </p:txBody>
      </p:sp>
      <p:sp>
        <p:nvSpPr>
          <p:cNvPr id="13" name="Shape 11"/>
          <p:cNvSpPr/>
          <p:nvPr/>
        </p:nvSpPr>
        <p:spPr>
          <a:xfrm>
            <a:off x="837724" y="4040624"/>
            <a:ext cx="5729288" cy="254317"/>
          </a:xfrm>
          <a:prstGeom prst="roundRect">
            <a:avLst>
              <a:gd name="adj" fmla="val 120012"/>
            </a:avLst>
          </a:prstGeom>
          <a:solidFill>
            <a:srgbClr val="00002E"/>
          </a:solidFill>
          <a:ln w="22860">
            <a:solidFill>
              <a:srgbClr val="DD785E"/>
            </a:solidFill>
            <a:prstDash val="solid"/>
          </a:ln>
        </p:spPr>
      </p:sp>
      <p:sp>
        <p:nvSpPr>
          <p:cNvPr id="14" name="Shape 12"/>
          <p:cNvSpPr/>
          <p:nvPr/>
        </p:nvSpPr>
        <p:spPr>
          <a:xfrm>
            <a:off x="837724" y="4040624"/>
            <a:ext cx="1317665" cy="254317"/>
          </a:xfrm>
          <a:prstGeom prst="roundRect">
            <a:avLst>
              <a:gd name="adj" fmla="val 120012"/>
            </a:avLst>
          </a:prstGeom>
          <a:solidFill>
            <a:srgbClr val="DD785E"/>
          </a:solidFill>
          <a:ln/>
        </p:spPr>
      </p:sp>
      <p:sp>
        <p:nvSpPr>
          <p:cNvPr id="15" name="Text 13"/>
          <p:cNvSpPr/>
          <p:nvPr/>
        </p:nvSpPr>
        <p:spPr>
          <a:xfrm>
            <a:off x="6719530" y="4040624"/>
            <a:ext cx="468511" cy="254317"/>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Nunito Semi Bold" pitchFamily="34" charset="0"/>
                <a:ea typeface="Nunito Semi Bold" pitchFamily="34" charset="-122"/>
                <a:cs typeface="Nunito Semi Bold" pitchFamily="34" charset="-120"/>
              </a:rPr>
              <a:t>23K</a:t>
            </a:r>
            <a:endParaRPr lang="en-US" sz="2000" dirty="0"/>
          </a:p>
        </p:txBody>
      </p:sp>
      <p:sp>
        <p:nvSpPr>
          <p:cNvPr id="16" name="Text 14"/>
          <p:cNvSpPr/>
          <p:nvPr/>
        </p:nvSpPr>
        <p:spPr>
          <a:xfrm>
            <a:off x="837724" y="4549140"/>
            <a:ext cx="2662237"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Office Supplies Quantity</a:t>
            </a:r>
            <a:endParaRPr lang="en-US" sz="1850" dirty="0"/>
          </a:p>
        </p:txBody>
      </p:sp>
      <p:sp>
        <p:nvSpPr>
          <p:cNvPr id="17" name="Text 15"/>
          <p:cNvSpPr/>
          <p:nvPr/>
        </p:nvSpPr>
        <p:spPr>
          <a:xfrm>
            <a:off x="837724" y="4970383"/>
            <a:ext cx="6350318"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Highest quantity sold, reflecting high demand for essential items.</a:t>
            </a:r>
            <a:endParaRPr lang="en-US" sz="1600" dirty="0"/>
          </a:p>
        </p:txBody>
      </p:sp>
      <p:sp>
        <p:nvSpPr>
          <p:cNvPr id="18" name="Shape 16"/>
          <p:cNvSpPr/>
          <p:nvPr/>
        </p:nvSpPr>
        <p:spPr>
          <a:xfrm>
            <a:off x="7442359" y="4040624"/>
            <a:ext cx="5881807" cy="254317"/>
          </a:xfrm>
          <a:prstGeom prst="roundRect">
            <a:avLst>
              <a:gd name="adj" fmla="val 120012"/>
            </a:avLst>
          </a:prstGeom>
          <a:solidFill>
            <a:srgbClr val="00002E"/>
          </a:solidFill>
          <a:ln w="22860">
            <a:solidFill>
              <a:srgbClr val="48A8E2"/>
            </a:solidFill>
            <a:prstDash val="solid"/>
          </a:ln>
        </p:spPr>
      </p:sp>
      <p:sp>
        <p:nvSpPr>
          <p:cNvPr id="19" name="Shape 17"/>
          <p:cNvSpPr/>
          <p:nvPr/>
        </p:nvSpPr>
        <p:spPr>
          <a:xfrm>
            <a:off x="7442359" y="4040624"/>
            <a:ext cx="411718" cy="254317"/>
          </a:xfrm>
          <a:prstGeom prst="roundRect">
            <a:avLst>
              <a:gd name="adj" fmla="val 120012"/>
            </a:avLst>
          </a:prstGeom>
          <a:solidFill>
            <a:srgbClr val="48A8E2"/>
          </a:solidFill>
          <a:ln/>
        </p:spPr>
      </p:sp>
      <p:sp>
        <p:nvSpPr>
          <p:cNvPr id="20" name="Text 18"/>
          <p:cNvSpPr/>
          <p:nvPr/>
        </p:nvSpPr>
        <p:spPr>
          <a:xfrm>
            <a:off x="13476684" y="4040624"/>
            <a:ext cx="315992" cy="254317"/>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Nunito Semi Bold" pitchFamily="34" charset="0"/>
                <a:ea typeface="Nunito Semi Bold" pitchFamily="34" charset="-122"/>
                <a:cs typeface="Nunito Semi Bold" pitchFamily="34" charset="-120"/>
              </a:rPr>
              <a:t>7K</a:t>
            </a:r>
            <a:endParaRPr lang="en-US" sz="2000" dirty="0"/>
          </a:p>
        </p:txBody>
      </p:sp>
      <p:sp>
        <p:nvSpPr>
          <p:cNvPr id="21" name="Text 19"/>
          <p:cNvSpPr/>
          <p:nvPr/>
        </p:nvSpPr>
        <p:spPr>
          <a:xfrm>
            <a:off x="7442359" y="4549140"/>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Technology Quantity</a:t>
            </a:r>
            <a:endParaRPr lang="en-US" sz="1850" dirty="0"/>
          </a:p>
        </p:txBody>
      </p:sp>
      <p:sp>
        <p:nvSpPr>
          <p:cNvPr id="22" name="Text 20"/>
          <p:cNvSpPr/>
          <p:nvPr/>
        </p:nvSpPr>
        <p:spPr>
          <a:xfrm>
            <a:off x="7442359" y="4970383"/>
            <a:ext cx="6350318"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Lowest quantity sold, highlighting potential for strategic promotion or repositioning.</a:t>
            </a:r>
            <a:endParaRPr lang="en-US" sz="1600" dirty="0"/>
          </a:p>
        </p:txBody>
      </p:sp>
      <p:sp>
        <p:nvSpPr>
          <p:cNvPr id="23" name="Shape 21"/>
          <p:cNvSpPr/>
          <p:nvPr/>
        </p:nvSpPr>
        <p:spPr>
          <a:xfrm>
            <a:off x="837724" y="6231731"/>
            <a:ext cx="5516523" cy="254317"/>
          </a:xfrm>
          <a:prstGeom prst="roundRect">
            <a:avLst>
              <a:gd name="adj" fmla="val 120012"/>
            </a:avLst>
          </a:prstGeom>
          <a:solidFill>
            <a:srgbClr val="00002E"/>
          </a:solidFill>
          <a:ln w="22860">
            <a:solidFill>
              <a:srgbClr val="59ABA9"/>
            </a:solidFill>
            <a:prstDash val="solid"/>
          </a:ln>
        </p:spPr>
      </p:sp>
      <p:sp>
        <p:nvSpPr>
          <p:cNvPr id="24" name="Shape 22"/>
          <p:cNvSpPr/>
          <p:nvPr/>
        </p:nvSpPr>
        <p:spPr>
          <a:xfrm>
            <a:off x="837724" y="6231731"/>
            <a:ext cx="1075611" cy="254317"/>
          </a:xfrm>
          <a:prstGeom prst="roundRect">
            <a:avLst>
              <a:gd name="adj" fmla="val 120012"/>
            </a:avLst>
          </a:prstGeom>
          <a:solidFill>
            <a:srgbClr val="59ABA9"/>
          </a:solidFill>
          <a:ln/>
        </p:spPr>
      </p:sp>
      <p:sp>
        <p:nvSpPr>
          <p:cNvPr id="25" name="Text 23"/>
          <p:cNvSpPr/>
          <p:nvPr/>
        </p:nvSpPr>
        <p:spPr>
          <a:xfrm>
            <a:off x="6506766" y="6231731"/>
            <a:ext cx="681276" cy="254317"/>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Nunito Semi Bold" pitchFamily="34" charset="0"/>
                <a:ea typeface="Nunito Semi Bold" pitchFamily="34" charset="-122"/>
                <a:cs typeface="Nunito Semi Bold" pitchFamily="34" charset="-120"/>
              </a:rPr>
              <a:t>19.5K</a:t>
            </a:r>
            <a:endParaRPr lang="en-US" sz="2000" dirty="0"/>
          </a:p>
        </p:txBody>
      </p:sp>
      <p:sp>
        <p:nvSpPr>
          <p:cNvPr id="26" name="Text 24"/>
          <p:cNvSpPr/>
          <p:nvPr/>
        </p:nvSpPr>
        <p:spPr>
          <a:xfrm>
            <a:off x="837724" y="6740247"/>
            <a:ext cx="2804160"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Consumer Segment Sales</a:t>
            </a:r>
            <a:endParaRPr lang="en-US" sz="1850" dirty="0"/>
          </a:p>
        </p:txBody>
      </p:sp>
      <p:sp>
        <p:nvSpPr>
          <p:cNvPr id="27" name="Text 25"/>
          <p:cNvSpPr/>
          <p:nvPr/>
        </p:nvSpPr>
        <p:spPr>
          <a:xfrm>
            <a:off x="837724" y="7161490"/>
            <a:ext cx="6350318"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Highest sales and profit ($134K), confirming its critical importance.</a:t>
            </a:r>
            <a:endParaRPr lang="en-US" sz="1600" dirty="0"/>
          </a:p>
        </p:txBody>
      </p:sp>
      <p:sp>
        <p:nvSpPr>
          <p:cNvPr id="28" name="Shape 26"/>
          <p:cNvSpPr/>
          <p:nvPr/>
        </p:nvSpPr>
        <p:spPr>
          <a:xfrm>
            <a:off x="7442359" y="6231731"/>
            <a:ext cx="5669042" cy="254317"/>
          </a:xfrm>
          <a:prstGeom prst="roundRect">
            <a:avLst>
              <a:gd name="adj" fmla="val 120012"/>
            </a:avLst>
          </a:prstGeom>
          <a:solidFill>
            <a:srgbClr val="00002E"/>
          </a:solidFill>
          <a:ln w="22860">
            <a:solidFill>
              <a:srgbClr val="F2B42D"/>
            </a:solidFill>
            <a:prstDash val="solid"/>
          </a:ln>
        </p:spPr>
      </p:sp>
      <p:sp>
        <p:nvSpPr>
          <p:cNvPr id="29" name="Shape 27"/>
          <p:cNvSpPr/>
          <p:nvPr/>
        </p:nvSpPr>
        <p:spPr>
          <a:xfrm>
            <a:off x="7442359" y="6231731"/>
            <a:ext cx="379809" cy="254317"/>
          </a:xfrm>
          <a:prstGeom prst="roundRect">
            <a:avLst>
              <a:gd name="adj" fmla="val 120012"/>
            </a:avLst>
          </a:prstGeom>
          <a:solidFill>
            <a:srgbClr val="F2B42D"/>
          </a:solidFill>
          <a:ln/>
        </p:spPr>
      </p:sp>
      <p:sp>
        <p:nvSpPr>
          <p:cNvPr id="30" name="Text 28"/>
          <p:cNvSpPr/>
          <p:nvPr/>
        </p:nvSpPr>
        <p:spPr>
          <a:xfrm>
            <a:off x="13263920" y="6231731"/>
            <a:ext cx="528757" cy="254317"/>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Nunito Semi Bold" pitchFamily="34" charset="0"/>
                <a:ea typeface="Nunito Semi Bold" pitchFamily="34" charset="-122"/>
                <a:cs typeface="Nunito Semi Bold" pitchFamily="34" charset="-120"/>
              </a:rPr>
              <a:t>6.7K</a:t>
            </a:r>
            <a:endParaRPr lang="en-US" sz="2000" dirty="0"/>
          </a:p>
        </p:txBody>
      </p:sp>
      <p:sp>
        <p:nvSpPr>
          <p:cNvPr id="31" name="Text 29"/>
          <p:cNvSpPr/>
          <p:nvPr/>
        </p:nvSpPr>
        <p:spPr>
          <a:xfrm>
            <a:off x="7442359" y="6740247"/>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Home Office Sales</a:t>
            </a:r>
            <a:endParaRPr lang="en-US" sz="1850" dirty="0"/>
          </a:p>
        </p:txBody>
      </p:sp>
      <p:sp>
        <p:nvSpPr>
          <p:cNvPr id="32" name="Text 30"/>
          <p:cNvSpPr/>
          <p:nvPr/>
        </p:nvSpPr>
        <p:spPr>
          <a:xfrm>
            <a:off x="7442359" y="7161490"/>
            <a:ext cx="6350318"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Lowest sales and profit ($60K), requiring re-evaluation of strategies.</a:t>
            </a:r>
            <a:endParaRPr lang="en-US" sz="1600" dirty="0"/>
          </a:p>
        </p:txBody>
      </p:sp>
      <p:pic>
        <p:nvPicPr>
          <p:cNvPr id="33" name="Picture 32">
            <a:extLst>
              <a:ext uri="{FF2B5EF4-FFF2-40B4-BE49-F238E27FC236}">
                <a16:creationId xmlns:a16="http://schemas.microsoft.com/office/drawing/2014/main" id="{226CB142-F612-6D7E-8AC3-0822CB345CAA}"/>
              </a:ext>
            </a:extLst>
          </p:cNvPr>
          <p:cNvPicPr>
            <a:picLocks noChangeAspect="1"/>
          </p:cNvPicPr>
          <p:nvPr/>
        </p:nvPicPr>
        <p:blipFill>
          <a:blip r:embed="rId3"/>
          <a:stretch>
            <a:fillRect/>
          </a:stretch>
        </p:blipFill>
        <p:spPr>
          <a:xfrm>
            <a:off x="11610554" y="7609046"/>
            <a:ext cx="3019846" cy="59105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3562" y="524438"/>
            <a:ext cx="12682895" cy="598408"/>
          </a:xfrm>
          <a:prstGeom prst="rect">
            <a:avLst/>
          </a:prstGeom>
          <a:noFill/>
          <a:ln/>
        </p:spPr>
        <p:txBody>
          <a:bodyPr wrap="none" lIns="0" tIns="0" rIns="0" bIns="0" rtlCol="0" anchor="t"/>
          <a:lstStyle/>
          <a:p>
            <a:pPr marL="0" indent="0" algn="ctr">
              <a:lnSpc>
                <a:spcPts val="4700"/>
              </a:lnSpc>
              <a:buNone/>
            </a:pPr>
            <a:r>
              <a:rPr lang="en-US" sz="4400" dirty="0">
                <a:solidFill>
                  <a:srgbClr val="FFFFFF"/>
                </a:solidFill>
                <a:latin typeface="Times New Roman" panose="02020603050405020304" pitchFamily="18" charset="0"/>
                <a:ea typeface="Nunito Semi Bold" pitchFamily="34" charset="-122"/>
                <a:cs typeface="Times New Roman" panose="02020603050405020304" pitchFamily="18" charset="0"/>
              </a:rPr>
              <a:t>Insights: Unpacking Superstore's Performance Metrics</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837724" y="1940719"/>
            <a:ext cx="12954952"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Our analysis revealed several critical insights into the superstore's financial health and operational efficiency. These findings pinpoint key areas of success and opportunities for improvement.</a:t>
            </a:r>
            <a:endParaRPr lang="en-US" sz="1600" dirty="0"/>
          </a:p>
        </p:txBody>
      </p:sp>
      <p:sp>
        <p:nvSpPr>
          <p:cNvPr id="4" name="Shape 2"/>
          <p:cNvSpPr/>
          <p:nvPr/>
        </p:nvSpPr>
        <p:spPr>
          <a:xfrm>
            <a:off x="837724" y="2820591"/>
            <a:ext cx="4182666" cy="2297787"/>
          </a:xfrm>
          <a:prstGeom prst="roundRect">
            <a:avLst>
              <a:gd name="adj" fmla="val 13283"/>
            </a:avLst>
          </a:prstGeom>
          <a:solidFill>
            <a:srgbClr val="00002E"/>
          </a:solidFill>
          <a:ln w="22860">
            <a:solidFill>
              <a:srgbClr val="F2B42D"/>
            </a:solidFill>
            <a:prstDash val="solid"/>
          </a:ln>
        </p:spPr>
      </p:sp>
      <p:sp>
        <p:nvSpPr>
          <p:cNvPr id="5" name="Text 3"/>
          <p:cNvSpPr/>
          <p:nvPr/>
        </p:nvSpPr>
        <p:spPr>
          <a:xfrm>
            <a:off x="1063943" y="3046809"/>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Overall Financials</a:t>
            </a:r>
            <a:endParaRPr lang="en-US" sz="1850" dirty="0"/>
          </a:p>
        </p:txBody>
      </p:sp>
      <p:sp>
        <p:nvSpPr>
          <p:cNvPr id="6" name="Text 4"/>
          <p:cNvSpPr/>
          <p:nvPr/>
        </p:nvSpPr>
        <p:spPr>
          <a:xfrm>
            <a:off x="1063943" y="3468052"/>
            <a:ext cx="3730228"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Total Revenue: $2.3M</a:t>
            </a:r>
            <a:endParaRPr lang="en-US" sz="1600" dirty="0"/>
          </a:p>
        </p:txBody>
      </p:sp>
      <p:sp>
        <p:nvSpPr>
          <p:cNvPr id="7" name="Text 5"/>
          <p:cNvSpPr/>
          <p:nvPr/>
        </p:nvSpPr>
        <p:spPr>
          <a:xfrm>
            <a:off x="1063943" y="3915608"/>
            <a:ext cx="3730228"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Total Quantity Sold: 38K items</a:t>
            </a:r>
            <a:endParaRPr lang="en-US" sz="1600" dirty="0"/>
          </a:p>
        </p:txBody>
      </p:sp>
      <p:sp>
        <p:nvSpPr>
          <p:cNvPr id="8" name="Text 6"/>
          <p:cNvSpPr/>
          <p:nvPr/>
        </p:nvSpPr>
        <p:spPr>
          <a:xfrm>
            <a:off x="1063943" y="4363164"/>
            <a:ext cx="3730228"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Total Profit Earned: $286.4K</a:t>
            </a:r>
            <a:endParaRPr lang="en-US" sz="1600" dirty="0"/>
          </a:p>
        </p:txBody>
      </p:sp>
      <p:sp>
        <p:nvSpPr>
          <p:cNvPr id="9" name="Shape 7"/>
          <p:cNvSpPr/>
          <p:nvPr/>
        </p:nvSpPr>
        <p:spPr>
          <a:xfrm>
            <a:off x="5223748" y="2820591"/>
            <a:ext cx="4182785" cy="2297787"/>
          </a:xfrm>
          <a:prstGeom prst="roundRect">
            <a:avLst>
              <a:gd name="adj" fmla="val 13283"/>
            </a:avLst>
          </a:prstGeom>
          <a:solidFill>
            <a:srgbClr val="00002E"/>
          </a:solidFill>
          <a:ln w="22860">
            <a:solidFill>
              <a:srgbClr val="D7425E"/>
            </a:solidFill>
            <a:prstDash val="solid"/>
          </a:ln>
        </p:spPr>
      </p:sp>
      <p:sp>
        <p:nvSpPr>
          <p:cNvPr id="10" name="Text 8"/>
          <p:cNvSpPr/>
          <p:nvPr/>
        </p:nvSpPr>
        <p:spPr>
          <a:xfrm>
            <a:off x="5449967" y="3046809"/>
            <a:ext cx="2931914"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Customer &amp; Product Reach</a:t>
            </a:r>
            <a:endParaRPr lang="en-US" sz="1850" dirty="0"/>
          </a:p>
        </p:txBody>
      </p:sp>
      <p:sp>
        <p:nvSpPr>
          <p:cNvPr id="11" name="Text 9"/>
          <p:cNvSpPr/>
          <p:nvPr/>
        </p:nvSpPr>
        <p:spPr>
          <a:xfrm>
            <a:off x="5449967" y="3468052"/>
            <a:ext cx="3730347"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1,850 distinct Products sold</a:t>
            </a:r>
            <a:endParaRPr lang="en-US" sz="1600" dirty="0"/>
          </a:p>
        </p:txBody>
      </p:sp>
      <p:sp>
        <p:nvSpPr>
          <p:cNvPr id="12" name="Text 10"/>
          <p:cNvSpPr/>
          <p:nvPr/>
        </p:nvSpPr>
        <p:spPr>
          <a:xfrm>
            <a:off x="5449967" y="3915608"/>
            <a:ext cx="3730347"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793 unique Customers served</a:t>
            </a:r>
            <a:endParaRPr lang="en-US" sz="1600" dirty="0"/>
          </a:p>
        </p:txBody>
      </p:sp>
      <p:sp>
        <p:nvSpPr>
          <p:cNvPr id="13" name="Shape 11"/>
          <p:cNvSpPr/>
          <p:nvPr/>
        </p:nvSpPr>
        <p:spPr>
          <a:xfrm>
            <a:off x="9609892" y="2820591"/>
            <a:ext cx="4182785" cy="2297787"/>
          </a:xfrm>
          <a:prstGeom prst="roundRect">
            <a:avLst>
              <a:gd name="adj" fmla="val 13283"/>
            </a:avLst>
          </a:prstGeom>
          <a:solidFill>
            <a:srgbClr val="00002E"/>
          </a:solidFill>
          <a:ln w="22860">
            <a:solidFill>
              <a:srgbClr val="DD785E"/>
            </a:solidFill>
            <a:prstDash val="solid"/>
          </a:ln>
        </p:spPr>
      </p:sp>
      <p:sp>
        <p:nvSpPr>
          <p:cNvPr id="14" name="Text 12"/>
          <p:cNvSpPr/>
          <p:nvPr/>
        </p:nvSpPr>
        <p:spPr>
          <a:xfrm>
            <a:off x="9836110" y="3046809"/>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Regional Profitability</a:t>
            </a:r>
            <a:endParaRPr lang="en-US" sz="1850" dirty="0"/>
          </a:p>
        </p:txBody>
      </p:sp>
      <p:sp>
        <p:nvSpPr>
          <p:cNvPr id="15" name="Text 13"/>
          <p:cNvSpPr/>
          <p:nvPr/>
        </p:nvSpPr>
        <p:spPr>
          <a:xfrm>
            <a:off x="9836110" y="3468052"/>
            <a:ext cx="3730347"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West Region: Most profitable, with $108.42K profit</a:t>
            </a:r>
            <a:endParaRPr lang="en-US" sz="1600" dirty="0"/>
          </a:p>
        </p:txBody>
      </p:sp>
      <p:sp>
        <p:nvSpPr>
          <p:cNvPr id="16" name="Text 14"/>
          <p:cNvSpPr/>
          <p:nvPr/>
        </p:nvSpPr>
        <p:spPr>
          <a:xfrm>
            <a:off x="9836110" y="4241125"/>
            <a:ext cx="3730347"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This region is a cornerstone for sustained profitability.</a:t>
            </a:r>
            <a:endParaRPr lang="en-US" sz="1600" dirty="0"/>
          </a:p>
        </p:txBody>
      </p:sp>
      <p:sp>
        <p:nvSpPr>
          <p:cNvPr id="17" name="Shape 15"/>
          <p:cNvSpPr/>
          <p:nvPr/>
        </p:nvSpPr>
        <p:spPr>
          <a:xfrm>
            <a:off x="837724" y="5321737"/>
            <a:ext cx="6375797" cy="1972270"/>
          </a:xfrm>
          <a:prstGeom prst="roundRect">
            <a:avLst>
              <a:gd name="adj" fmla="val 15475"/>
            </a:avLst>
          </a:prstGeom>
          <a:solidFill>
            <a:srgbClr val="00002E"/>
          </a:solidFill>
          <a:ln w="22860">
            <a:solidFill>
              <a:srgbClr val="48A8E2"/>
            </a:solidFill>
            <a:prstDash val="solid"/>
          </a:ln>
        </p:spPr>
      </p:sp>
      <p:sp>
        <p:nvSpPr>
          <p:cNvPr id="18" name="Text 16"/>
          <p:cNvSpPr/>
          <p:nvPr/>
        </p:nvSpPr>
        <p:spPr>
          <a:xfrm>
            <a:off x="1063943" y="5547955"/>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Category Profitability</a:t>
            </a:r>
            <a:endParaRPr lang="en-US" sz="1850" dirty="0"/>
          </a:p>
        </p:txBody>
      </p:sp>
      <p:sp>
        <p:nvSpPr>
          <p:cNvPr id="19" name="Text 17"/>
          <p:cNvSpPr/>
          <p:nvPr/>
        </p:nvSpPr>
        <p:spPr>
          <a:xfrm>
            <a:off x="1063943" y="5969198"/>
            <a:ext cx="5923359"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Technology Category: Highest profits at $145K, despite lower quantity sold.</a:t>
            </a:r>
            <a:endParaRPr lang="en-US" sz="1600" dirty="0"/>
          </a:p>
        </p:txBody>
      </p:sp>
      <p:sp>
        <p:nvSpPr>
          <p:cNvPr id="20" name="Text 18"/>
          <p:cNvSpPr/>
          <p:nvPr/>
        </p:nvSpPr>
        <p:spPr>
          <a:xfrm>
            <a:off x="1063943" y="6742271"/>
            <a:ext cx="5923359"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Highlights high-value product segments.</a:t>
            </a:r>
            <a:endParaRPr lang="en-US" sz="1600" dirty="0"/>
          </a:p>
        </p:txBody>
      </p:sp>
      <p:sp>
        <p:nvSpPr>
          <p:cNvPr id="21" name="Shape 19"/>
          <p:cNvSpPr/>
          <p:nvPr/>
        </p:nvSpPr>
        <p:spPr>
          <a:xfrm>
            <a:off x="7315140" y="5287289"/>
            <a:ext cx="6375797" cy="1972270"/>
          </a:xfrm>
          <a:prstGeom prst="roundRect">
            <a:avLst>
              <a:gd name="adj" fmla="val 15475"/>
            </a:avLst>
          </a:prstGeom>
          <a:solidFill>
            <a:srgbClr val="00002E"/>
          </a:solidFill>
          <a:ln w="22860">
            <a:solidFill>
              <a:srgbClr val="59ABA9"/>
            </a:solidFill>
            <a:prstDash val="solid"/>
          </a:ln>
        </p:spPr>
        <p:txBody>
          <a:bodyPr/>
          <a:lstStyle/>
          <a:p>
            <a:endParaRPr lang="en-US" dirty="0"/>
          </a:p>
        </p:txBody>
      </p:sp>
      <p:sp>
        <p:nvSpPr>
          <p:cNvPr id="22" name="Text 20"/>
          <p:cNvSpPr/>
          <p:nvPr/>
        </p:nvSpPr>
        <p:spPr>
          <a:xfrm>
            <a:off x="7643098" y="5547955"/>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Top Product Profit</a:t>
            </a:r>
            <a:endParaRPr lang="en-US" sz="1850" dirty="0"/>
          </a:p>
        </p:txBody>
      </p:sp>
      <p:sp>
        <p:nvSpPr>
          <p:cNvPr id="23" name="Text 21"/>
          <p:cNvSpPr/>
          <p:nvPr/>
        </p:nvSpPr>
        <p:spPr>
          <a:xfrm>
            <a:off x="7643098" y="5969198"/>
            <a:ext cx="5923359"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Easy-staple Paper: Achieved the most profit, $1.1K.</a:t>
            </a:r>
            <a:endParaRPr lang="en-US" sz="1600" dirty="0"/>
          </a:p>
        </p:txBody>
      </p:sp>
      <p:sp>
        <p:nvSpPr>
          <p:cNvPr id="24" name="Text 22"/>
          <p:cNvSpPr/>
          <p:nvPr/>
        </p:nvSpPr>
        <p:spPr>
          <a:xfrm>
            <a:off x="7643098" y="6416754"/>
            <a:ext cx="5923359"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Identifies a key product driving significant returns.</a:t>
            </a:r>
            <a:endParaRPr lang="en-US" sz="1600" dirty="0"/>
          </a:p>
        </p:txBody>
      </p:sp>
      <p:pic>
        <p:nvPicPr>
          <p:cNvPr id="25" name="Picture 24">
            <a:extLst>
              <a:ext uri="{FF2B5EF4-FFF2-40B4-BE49-F238E27FC236}">
                <a16:creationId xmlns:a16="http://schemas.microsoft.com/office/drawing/2014/main" id="{E5EC425D-1995-07F5-19CE-FF38B59A4FDD}"/>
              </a:ext>
            </a:extLst>
          </p:cNvPr>
          <p:cNvPicPr>
            <a:picLocks noChangeAspect="1"/>
          </p:cNvPicPr>
          <p:nvPr/>
        </p:nvPicPr>
        <p:blipFill>
          <a:blip r:embed="rId3"/>
          <a:stretch>
            <a:fillRect/>
          </a:stretch>
        </p:blipFill>
        <p:spPr>
          <a:xfrm>
            <a:off x="11610554" y="7428470"/>
            <a:ext cx="3019846" cy="77163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844901" y="423922"/>
            <a:ext cx="11275576" cy="589121"/>
          </a:xfrm>
          <a:prstGeom prst="rect">
            <a:avLst/>
          </a:prstGeom>
          <a:noFill/>
          <a:ln/>
        </p:spPr>
        <p:txBody>
          <a:bodyPr wrap="none" lIns="0" tIns="0" rIns="0" bIns="0" rtlCol="0" anchor="t"/>
          <a:lstStyle/>
          <a:p>
            <a:pPr marL="0" indent="0" algn="ctr">
              <a:lnSpc>
                <a:spcPts val="4600"/>
              </a:lnSpc>
              <a:buNone/>
            </a:pPr>
            <a:r>
              <a:rPr lang="en-US" sz="4400" dirty="0">
                <a:solidFill>
                  <a:srgbClr val="FFFFFF"/>
                </a:solidFill>
                <a:latin typeface="Times New Roman" panose="02020603050405020304" pitchFamily="18" charset="0"/>
                <a:ea typeface="Nunito Semi Bold" pitchFamily="34" charset="-122"/>
                <a:cs typeface="Times New Roman" panose="02020603050405020304" pitchFamily="18" charset="0"/>
              </a:rPr>
              <a:t>Recommendations: Guiding Future Success</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824746" y="1639014"/>
            <a:ext cx="12980908" cy="640794"/>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PT Sans" pitchFamily="34" charset="0"/>
                <a:ea typeface="PT Sans" pitchFamily="34" charset="-122"/>
                <a:cs typeface="PT Sans" pitchFamily="34" charset="-120"/>
              </a:rPr>
              <a:t>Our recommendations are meticulously aligned with the recorded sales and profit variables, focusing on specific products, regions, categories, and customer segments to target for optimized performance.</a:t>
            </a:r>
            <a:endParaRPr lang="en-US" sz="1550" dirty="0"/>
          </a:p>
        </p:txBody>
      </p:sp>
      <p:pic>
        <p:nvPicPr>
          <p:cNvPr id="4" name="Image 0" descr="preencoded.png"/>
          <p:cNvPicPr>
            <a:picLocks noChangeAspect="1"/>
          </p:cNvPicPr>
          <p:nvPr/>
        </p:nvPicPr>
        <p:blipFill>
          <a:blip r:embed="rId3"/>
          <a:stretch>
            <a:fillRect/>
          </a:stretch>
        </p:blipFill>
        <p:spPr>
          <a:xfrm>
            <a:off x="824746" y="2505075"/>
            <a:ext cx="500777" cy="500777"/>
          </a:xfrm>
          <a:prstGeom prst="rect">
            <a:avLst/>
          </a:prstGeom>
        </p:spPr>
      </p:pic>
      <p:sp>
        <p:nvSpPr>
          <p:cNvPr id="5" name="Text 2"/>
          <p:cNvSpPr/>
          <p:nvPr/>
        </p:nvSpPr>
        <p:spPr>
          <a:xfrm>
            <a:off x="824746" y="3256240"/>
            <a:ext cx="2958465" cy="294442"/>
          </a:xfrm>
          <a:prstGeom prst="rect">
            <a:avLst/>
          </a:prstGeom>
          <a:noFill/>
          <a:ln/>
        </p:spPr>
        <p:txBody>
          <a:bodyPr wrap="none" lIns="0" tIns="0" rIns="0" bIns="0" rtlCol="0" anchor="t"/>
          <a:lstStyle/>
          <a:p>
            <a:pPr marL="0" indent="0" algn="l">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Prioritize Easy-staple Paper</a:t>
            </a:r>
            <a:endParaRPr lang="en-US" sz="1850" dirty="0"/>
          </a:p>
        </p:txBody>
      </p:sp>
      <p:sp>
        <p:nvSpPr>
          <p:cNvPr id="6" name="Text 3"/>
          <p:cNvSpPr/>
          <p:nvPr/>
        </p:nvSpPr>
        <p:spPr>
          <a:xfrm>
            <a:off x="824746" y="3670816"/>
            <a:ext cx="6365200" cy="961192"/>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PT Sans" pitchFamily="34" charset="0"/>
                <a:ea typeface="PT Sans" pitchFamily="34" charset="-122"/>
                <a:cs typeface="PT Sans" pitchFamily="34" charset="-120"/>
              </a:rPr>
              <a:t>As the product with the highest accrued profit ($1.1K), Easy-staple Paper should be consistently prioritized in sales and marketing efforts to maximize returns.</a:t>
            </a:r>
            <a:endParaRPr lang="en-US" sz="1550" dirty="0"/>
          </a:p>
        </p:txBody>
      </p:sp>
      <p:pic>
        <p:nvPicPr>
          <p:cNvPr id="7" name="Image 1" descr="preencoded.png"/>
          <p:cNvPicPr>
            <a:picLocks noChangeAspect="1"/>
          </p:cNvPicPr>
          <p:nvPr/>
        </p:nvPicPr>
        <p:blipFill>
          <a:blip r:embed="rId4"/>
          <a:stretch>
            <a:fillRect/>
          </a:stretch>
        </p:blipFill>
        <p:spPr>
          <a:xfrm>
            <a:off x="7440335" y="2505075"/>
            <a:ext cx="500777" cy="500777"/>
          </a:xfrm>
          <a:prstGeom prst="rect">
            <a:avLst/>
          </a:prstGeom>
        </p:spPr>
      </p:pic>
      <p:sp>
        <p:nvSpPr>
          <p:cNvPr id="8" name="Text 4"/>
          <p:cNvSpPr/>
          <p:nvPr/>
        </p:nvSpPr>
        <p:spPr>
          <a:xfrm>
            <a:off x="7440335" y="3256240"/>
            <a:ext cx="2805112" cy="294442"/>
          </a:xfrm>
          <a:prstGeom prst="rect">
            <a:avLst/>
          </a:prstGeom>
          <a:noFill/>
          <a:ln/>
        </p:spPr>
        <p:txBody>
          <a:bodyPr wrap="none" lIns="0" tIns="0" rIns="0" bIns="0" rtlCol="0" anchor="t"/>
          <a:lstStyle/>
          <a:p>
            <a:pPr marL="0" indent="0" algn="l">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Focus on the West Region</a:t>
            </a:r>
            <a:endParaRPr lang="en-US" sz="1850" dirty="0"/>
          </a:p>
        </p:txBody>
      </p:sp>
      <p:sp>
        <p:nvSpPr>
          <p:cNvPr id="9" name="Text 5"/>
          <p:cNvSpPr/>
          <p:nvPr/>
        </p:nvSpPr>
        <p:spPr>
          <a:xfrm>
            <a:off x="7440335" y="3670816"/>
            <a:ext cx="6365319" cy="961192"/>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PT Sans" pitchFamily="34" charset="0"/>
                <a:ea typeface="PT Sans" pitchFamily="34" charset="-122"/>
                <a:cs typeface="PT Sans" pitchFamily="34" charset="-120"/>
              </a:rPr>
              <a:t>The West is the most profitable region, generating $108.42K in profit. Superstore should strategically invest more resources and sales efforts into this area, leveraging its proven profitability.</a:t>
            </a:r>
            <a:endParaRPr lang="en-US" sz="1550" dirty="0"/>
          </a:p>
        </p:txBody>
      </p:sp>
      <p:pic>
        <p:nvPicPr>
          <p:cNvPr id="10" name="Image 2" descr="preencoded.png"/>
          <p:cNvPicPr>
            <a:picLocks noChangeAspect="1"/>
          </p:cNvPicPr>
          <p:nvPr/>
        </p:nvPicPr>
        <p:blipFill>
          <a:blip r:embed="rId5"/>
          <a:stretch>
            <a:fillRect/>
          </a:stretch>
        </p:blipFill>
        <p:spPr>
          <a:xfrm>
            <a:off x="824746" y="5132784"/>
            <a:ext cx="500777" cy="500777"/>
          </a:xfrm>
          <a:prstGeom prst="rect">
            <a:avLst/>
          </a:prstGeom>
        </p:spPr>
      </p:pic>
      <p:sp>
        <p:nvSpPr>
          <p:cNvPr id="11" name="Text 6"/>
          <p:cNvSpPr/>
          <p:nvPr/>
        </p:nvSpPr>
        <p:spPr>
          <a:xfrm>
            <a:off x="824746" y="5883950"/>
            <a:ext cx="3489960" cy="294442"/>
          </a:xfrm>
          <a:prstGeom prst="rect">
            <a:avLst/>
          </a:prstGeom>
          <a:noFill/>
          <a:ln/>
        </p:spPr>
        <p:txBody>
          <a:bodyPr wrap="none" lIns="0" tIns="0" rIns="0" bIns="0" rtlCol="0" anchor="t"/>
          <a:lstStyle/>
          <a:p>
            <a:pPr marL="0" indent="0" algn="l">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Emphasize Technology Category</a:t>
            </a:r>
            <a:endParaRPr lang="en-US" sz="1850" dirty="0"/>
          </a:p>
        </p:txBody>
      </p:sp>
      <p:sp>
        <p:nvSpPr>
          <p:cNvPr id="12" name="Text 7"/>
          <p:cNvSpPr/>
          <p:nvPr/>
        </p:nvSpPr>
        <p:spPr>
          <a:xfrm>
            <a:off x="824746" y="6298525"/>
            <a:ext cx="6365200" cy="128158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PT Sans" pitchFamily="34" charset="0"/>
                <a:ea typeface="PT Sans" pitchFamily="34" charset="-122"/>
                <a:cs typeface="PT Sans" pitchFamily="34" charset="-120"/>
              </a:rPr>
              <a:t>Despite lower sales quantity, the Technology category generated the highest profit ($145K). This high-value segment requires increased attention, potentially through targeted marketing or premium service offerings.</a:t>
            </a:r>
            <a:endParaRPr lang="en-US" sz="1550" dirty="0"/>
          </a:p>
        </p:txBody>
      </p:sp>
      <p:pic>
        <p:nvPicPr>
          <p:cNvPr id="13" name="Image 3" descr="preencoded.png"/>
          <p:cNvPicPr>
            <a:picLocks noChangeAspect="1"/>
          </p:cNvPicPr>
          <p:nvPr/>
        </p:nvPicPr>
        <p:blipFill>
          <a:blip r:embed="rId6"/>
          <a:stretch>
            <a:fillRect/>
          </a:stretch>
        </p:blipFill>
        <p:spPr>
          <a:xfrm>
            <a:off x="7440335" y="5132784"/>
            <a:ext cx="500777" cy="500777"/>
          </a:xfrm>
          <a:prstGeom prst="rect">
            <a:avLst/>
          </a:prstGeom>
        </p:spPr>
      </p:pic>
      <p:sp>
        <p:nvSpPr>
          <p:cNvPr id="14" name="Text 8"/>
          <p:cNvSpPr/>
          <p:nvPr/>
        </p:nvSpPr>
        <p:spPr>
          <a:xfrm>
            <a:off x="7440335" y="5883950"/>
            <a:ext cx="4028361" cy="294442"/>
          </a:xfrm>
          <a:prstGeom prst="rect">
            <a:avLst/>
          </a:prstGeom>
          <a:noFill/>
          <a:ln/>
        </p:spPr>
        <p:txBody>
          <a:bodyPr wrap="none" lIns="0" tIns="0" rIns="0" bIns="0" rtlCol="0" anchor="t"/>
          <a:lstStyle/>
          <a:p>
            <a:pPr marL="0" indent="0" algn="l">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Boost Consumer Segment Production</a:t>
            </a:r>
            <a:endParaRPr lang="en-US" sz="1850" dirty="0"/>
          </a:p>
        </p:txBody>
      </p:sp>
      <p:sp>
        <p:nvSpPr>
          <p:cNvPr id="15" name="Text 9"/>
          <p:cNvSpPr/>
          <p:nvPr/>
        </p:nvSpPr>
        <p:spPr>
          <a:xfrm>
            <a:off x="7440335" y="6298525"/>
            <a:ext cx="6365319" cy="961192"/>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PT Sans" pitchFamily="34" charset="0"/>
                <a:ea typeface="PT Sans" pitchFamily="34" charset="-122"/>
                <a:cs typeface="PT Sans" pitchFamily="34" charset="-120"/>
              </a:rPr>
              <a:t>The Consumer Segment is the most profitable. Therefore, Superstore should align production and inventory management to cater more effectively to this segment's demands, ensuring sustained growth.</a:t>
            </a:r>
            <a:endParaRPr lang="en-US" sz="1550" dirty="0"/>
          </a:p>
        </p:txBody>
      </p:sp>
      <p:pic>
        <p:nvPicPr>
          <p:cNvPr id="16" name="Picture 15">
            <a:extLst>
              <a:ext uri="{FF2B5EF4-FFF2-40B4-BE49-F238E27FC236}">
                <a16:creationId xmlns:a16="http://schemas.microsoft.com/office/drawing/2014/main" id="{BDE14975-E3C8-88DD-229E-6803EA2D99E5}"/>
              </a:ext>
            </a:extLst>
          </p:cNvPr>
          <p:cNvPicPr>
            <a:picLocks noChangeAspect="1"/>
          </p:cNvPicPr>
          <p:nvPr/>
        </p:nvPicPr>
        <p:blipFill>
          <a:blip r:embed="rId7"/>
          <a:stretch>
            <a:fillRect/>
          </a:stretch>
        </p:blipFill>
        <p:spPr>
          <a:xfrm>
            <a:off x="11610554" y="7559309"/>
            <a:ext cx="3019846" cy="6407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780</Words>
  <Application>Microsoft Office PowerPoint</Application>
  <PresentationFormat>Custom</PresentationFormat>
  <Paragraphs>121</Paragraphs>
  <Slides>10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Nunito Semi Bold</vt:lpstr>
      <vt:lpstr>PT Sans Medium</vt:lpstr>
      <vt:lpstr>Times New Roman</vt:lpstr>
      <vt:lpstr>Arial Black</vt:lpstr>
      <vt:lpstr>PT Sans</vt:lpstr>
      <vt:lpstr>Arial</vt:lpstr>
      <vt:lpstr>PT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sales 2</dc:creator>
  <cp:lastModifiedBy>sales 2</cp:lastModifiedBy>
  <cp:revision>17</cp:revision>
  <dcterms:created xsi:type="dcterms:W3CDTF">2025-06-25T15:06:55Z</dcterms:created>
  <dcterms:modified xsi:type="dcterms:W3CDTF">2025-07-23T18:41:26Z</dcterms:modified>
</cp:coreProperties>
</file>